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6FA5B"/>
    <a:srgbClr val="BE35FB"/>
    <a:srgbClr val="004C22"/>
    <a:srgbClr val="006600"/>
    <a:srgbClr val="CBF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868" autoAdjust="0"/>
  </p:normalViewPr>
  <p:slideViewPr>
    <p:cSldViewPr snapToGrid="0">
      <p:cViewPr varScale="1">
        <p:scale>
          <a:sx n="83" d="100"/>
          <a:sy n="83" d="100"/>
        </p:scale>
        <p:origin x="72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F144B-A722-47D9-A407-566997DB523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0E7C-8F2E-4982-9E9E-BF09C2ABF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8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4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4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1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4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7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2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0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0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5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3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D0CDF-1373-400B-B216-F5EE91F8D12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ECA8-390D-42F1-9359-33ED4D70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7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akevD7YAiA" TargetMode="External"/><Relationship Id="rId2" Type="http://schemas.openxmlformats.org/officeDocument/2006/relationships/hyperlink" Target="https://youtu.be/AZnOkYPQgQ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3NMVNSU8I6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" y="241300"/>
            <a:ext cx="9055100" cy="31115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581527" y="662858"/>
            <a:ext cx="1565254" cy="72267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900" y="1398229"/>
            <a:ext cx="7700206" cy="518037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025900" y="2402758"/>
            <a:ext cx="1565254" cy="72267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8299" y="4747031"/>
            <a:ext cx="3508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psy-centre-31.ru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3734239"/>
            <a:ext cx="3657601" cy="954519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3111500" y="1488358"/>
            <a:ext cx="914400" cy="9144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cxnSp>
    </p:spTree>
    <p:extLst>
      <p:ext uri="{BB962C8B-B14F-4D97-AF65-F5344CB8AC3E}">
        <p14:creationId xmlns:p14="http://schemas.microsoft.com/office/powerpoint/2010/main" val="61679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917" t="4667" r="9833" b="28073"/>
          <a:stretch/>
        </p:blipFill>
        <p:spPr>
          <a:xfrm>
            <a:off x="203200" y="558800"/>
            <a:ext cx="11772900" cy="57658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026400" y="3105534"/>
            <a:ext cx="2667000" cy="246976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74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583" t="9259" r="11500" b="6000"/>
          <a:stretch/>
        </p:blipFill>
        <p:spPr>
          <a:xfrm>
            <a:off x="1219200" y="317500"/>
            <a:ext cx="9753600" cy="62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8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194" t="5014" r="12389" b="29047"/>
          <a:stretch/>
        </p:blipFill>
        <p:spPr>
          <a:xfrm>
            <a:off x="394291" y="266970"/>
            <a:ext cx="11340935" cy="56526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31919" y="5919625"/>
            <a:ext cx="6408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https://www.rospsy.ru/node/648</a:t>
            </a:r>
          </a:p>
        </p:txBody>
      </p:sp>
    </p:spTree>
    <p:extLst>
      <p:ext uri="{BB962C8B-B14F-4D97-AF65-F5344CB8AC3E}">
        <p14:creationId xmlns:p14="http://schemas.microsoft.com/office/powerpoint/2010/main" val="424664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05825"/>
              </p:ext>
            </p:extLst>
          </p:nvPr>
        </p:nvGraphicFramePr>
        <p:xfrm>
          <a:off x="538470" y="1035757"/>
          <a:ext cx="3631246" cy="506982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36191">
                  <a:extLst>
                    <a:ext uri="{9D8B030D-6E8A-4147-A177-3AD203B41FA5}">
                      <a16:colId xmlns:a16="http://schemas.microsoft.com/office/drawing/2014/main" val="1025580643"/>
                    </a:ext>
                  </a:extLst>
                </a:gridCol>
                <a:gridCol w="1395055">
                  <a:extLst>
                    <a:ext uri="{9D8B030D-6E8A-4147-A177-3AD203B41FA5}">
                      <a16:colId xmlns:a16="http://schemas.microsoft.com/office/drawing/2014/main" val="2770192817"/>
                    </a:ext>
                  </a:extLst>
                </a:gridCol>
              </a:tblGrid>
              <a:tr h="865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</a:rPr>
                        <a:t>Мероприятие 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</a:rPr>
                        <a:t>Сроки реализации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003426640"/>
                  </a:ext>
                </a:extLst>
              </a:tr>
              <a:tr h="1689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err="1">
                          <a:effectLst/>
                        </a:rPr>
                        <a:t>Вебинары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Еженедельное проведение онлайн </a:t>
                      </a:r>
                      <a:r>
                        <a:rPr lang="ru-RU" sz="1600" dirty="0" err="1">
                          <a:effectLst/>
                        </a:rPr>
                        <a:t>вебинаров</a:t>
                      </a:r>
                      <a:r>
                        <a:rPr lang="ru-RU" sz="1600" dirty="0">
                          <a:effectLst/>
                        </a:rPr>
                        <a:t> и лекций  продолжительностью 1-1,5 часа.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</a:rPr>
                        <a:t>30.01.2021 – 06.03.2021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400103772"/>
                  </a:ext>
                </a:extLst>
              </a:tr>
              <a:tr h="2514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</a:rPr>
                        <a:t>Семинар-конференция: «Психологическое сопровождение детей и подростков с </a:t>
                      </a:r>
                      <a:r>
                        <a:rPr lang="ru-RU" sz="1600" dirty="0" err="1">
                          <a:effectLst/>
                        </a:rPr>
                        <a:t>аутодеструктивным</a:t>
                      </a:r>
                      <a:r>
                        <a:rPr lang="ru-RU" sz="1600" dirty="0">
                          <a:effectLst/>
                        </a:rPr>
                        <a:t> поведением: реалии, проблемы и пути решения»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</a:rPr>
                        <a:t>13.03.2021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12.00 – 15.00 (Москва)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15.00 – 18.00 (Астана)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33427626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57682"/>
              </p:ext>
            </p:extLst>
          </p:nvPr>
        </p:nvGraphicFramePr>
        <p:xfrm>
          <a:off x="4660709" y="720486"/>
          <a:ext cx="7018146" cy="57003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5301">
                  <a:extLst>
                    <a:ext uri="{9D8B030D-6E8A-4147-A177-3AD203B41FA5}">
                      <a16:colId xmlns:a16="http://schemas.microsoft.com/office/drawing/2014/main" val="229067033"/>
                    </a:ext>
                  </a:extLst>
                </a:gridCol>
                <a:gridCol w="4843297">
                  <a:extLst>
                    <a:ext uri="{9D8B030D-6E8A-4147-A177-3AD203B41FA5}">
                      <a16:colId xmlns:a16="http://schemas.microsoft.com/office/drawing/2014/main" val="318256137"/>
                    </a:ext>
                  </a:extLst>
                </a:gridCol>
                <a:gridCol w="1719548">
                  <a:extLst>
                    <a:ext uri="{9D8B030D-6E8A-4147-A177-3AD203B41FA5}">
                      <a16:colId xmlns:a16="http://schemas.microsoft.com/office/drawing/2014/main" val="53632001"/>
                    </a:ext>
                  </a:extLst>
                </a:gridCol>
              </a:tblGrid>
              <a:tr h="157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</a:rPr>
                        <a:t>№ п\п</a:t>
                      </a: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</a:rPr>
                        <a:t>Тема</a:t>
                      </a: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</a:rPr>
                        <a:t>Дата</a:t>
                      </a:r>
                    </a:p>
                  </a:txBody>
                  <a:tcPr marL="19114" marR="19114" marT="13106" marB="13106" anchor="ctr"/>
                </a:tc>
                <a:extLst>
                  <a:ext uri="{0D108BD9-81ED-4DB2-BD59-A6C34878D82A}">
                    <a16:rowId xmlns:a16="http://schemas.microsoft.com/office/drawing/2014/main" val="4014129422"/>
                  </a:ext>
                </a:extLst>
              </a:tr>
              <a:tr h="548752">
                <a:tc>
                  <a:txBody>
                    <a:bodyPr/>
                    <a:lstStyle/>
                    <a:p>
                      <a:pPr algn="just" fontAlgn="ctr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dirty="0">
                          <a:effectLst/>
                        </a:rPr>
                        <a:t>Личностные особенности подростков и детей различных возрастов. Суицидальное поведение подростков и его превенция.</a:t>
                      </a:r>
                    </a:p>
                    <a:p>
                      <a:pPr algn="just" fontAlgn="ctr"/>
                      <a:r>
                        <a:rPr lang="ru-RU" sz="1400" u="none" strike="noStrike" dirty="0">
                          <a:effectLst/>
                          <a:hlinkClick r:id="rId2"/>
                        </a:rPr>
                        <a:t>Перейти к просмотру </a:t>
                      </a:r>
                      <a:r>
                        <a:rPr lang="ru-RU" sz="1400" u="none" strike="noStrike" dirty="0" smtClean="0">
                          <a:effectLst/>
                          <a:hlinkClick r:id="rId2"/>
                        </a:rPr>
                        <a:t>видеозаписи</a:t>
                      </a:r>
                      <a:endParaRPr lang="ru-RU" sz="1400" dirty="0">
                        <a:effectLst/>
                      </a:endParaRP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effectLst/>
                        </a:rPr>
                        <a:t>30.01.2021</a:t>
                      </a:r>
                    </a:p>
                  </a:txBody>
                  <a:tcPr marL="19114" marR="19114" marT="13106" marB="13106" anchor="ctr"/>
                </a:tc>
                <a:extLst>
                  <a:ext uri="{0D108BD9-81ED-4DB2-BD59-A6C34878D82A}">
                    <a16:rowId xmlns:a16="http://schemas.microsoft.com/office/drawing/2014/main" val="1201676151"/>
                  </a:ext>
                </a:extLst>
              </a:tr>
              <a:tr h="917451">
                <a:tc>
                  <a:txBody>
                    <a:bodyPr/>
                    <a:lstStyle/>
                    <a:p>
                      <a:pPr algn="just" fontAlgn="ctr">
                        <a:buFont typeface="+mj-lt"/>
                        <a:buAutoNum type="arabicPeriod" startAt="2"/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dirty="0">
                          <a:effectLst/>
                        </a:rPr>
                        <a:t>Психологические особенности детей с поведенческими проблемами.  Метод социальных историй в работе с детьми с поведенческими проблемами.</a:t>
                      </a:r>
                    </a:p>
                    <a:p>
                      <a:pPr algn="just" fontAlgn="ctr"/>
                      <a:r>
                        <a:rPr lang="ru-RU" sz="1400" u="none" strike="noStrike" dirty="0">
                          <a:effectLst/>
                          <a:hlinkClick r:id="rId3"/>
                        </a:rPr>
                        <a:t>Перейти к просмотру видеозаписи 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 fontAlgn="ctr"/>
                      <a:r>
                        <a:rPr lang="ru-RU" sz="1400" dirty="0">
                          <a:effectLst/>
                        </a:rPr>
                        <a:t>Арт-техники в работе с детьми, попавшими в сложную жизненную ситуацию.</a:t>
                      </a:r>
                    </a:p>
                    <a:p>
                      <a:pPr algn="just" fontAlgn="ctr"/>
                      <a:r>
                        <a:rPr lang="ru-RU" sz="1400" u="none" strike="noStrike" dirty="0">
                          <a:effectLst/>
                          <a:hlinkClick r:id="rId4"/>
                        </a:rPr>
                        <a:t>Перейти к просмотру видеозаписи </a:t>
                      </a:r>
                      <a:endParaRPr lang="ru-RU" sz="1400" dirty="0">
                        <a:effectLst/>
                      </a:endParaRP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>
                          <a:effectLst/>
                        </a:rPr>
                        <a:t>05.02.2021</a:t>
                      </a:r>
                    </a:p>
                  </a:txBody>
                  <a:tcPr marL="19114" marR="19114" marT="13106" marB="13106" anchor="ctr"/>
                </a:tc>
                <a:extLst>
                  <a:ext uri="{0D108BD9-81ED-4DB2-BD59-A6C34878D82A}">
                    <a16:rowId xmlns:a16="http://schemas.microsoft.com/office/drawing/2014/main" val="3097707594"/>
                  </a:ext>
                </a:extLst>
              </a:tr>
              <a:tr h="550470">
                <a:tc>
                  <a:txBody>
                    <a:bodyPr/>
                    <a:lstStyle/>
                    <a:p>
                      <a:pPr algn="just" fontAlgn="ctr">
                        <a:buFont typeface="+mj-lt"/>
                        <a:buAutoNum type="arabicPeriod" startAt="3"/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dirty="0">
                          <a:effectLst/>
                        </a:rPr>
                        <a:t>Индивидуальное психологическое консультирование обучающихся из «группы риска». Особенности проведения дистанционных консультаций</a:t>
                      </a:r>
                    </a:p>
                    <a:p>
                      <a:pPr algn="just" fontAlgn="ctr"/>
                      <a:r>
                        <a:rPr lang="ru-RU" sz="1400" dirty="0">
                          <a:effectLst/>
                        </a:rPr>
                        <a:t>Психологическое консультирование подростков и старшеклассников, имеющих низкую самооценку</a:t>
                      </a: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>
                          <a:effectLst/>
                        </a:rPr>
                        <a:t>13.02.2021</a:t>
                      </a:r>
                    </a:p>
                  </a:txBody>
                  <a:tcPr marL="19114" marR="19114" marT="13106" marB="13106" anchor="ctr"/>
                </a:tc>
                <a:extLst>
                  <a:ext uri="{0D108BD9-81ED-4DB2-BD59-A6C34878D82A}">
                    <a16:rowId xmlns:a16="http://schemas.microsoft.com/office/drawing/2014/main" val="292173604"/>
                  </a:ext>
                </a:extLst>
              </a:tr>
              <a:tr h="393193">
                <a:tc>
                  <a:txBody>
                    <a:bodyPr/>
                    <a:lstStyle/>
                    <a:p>
                      <a:pPr algn="just" fontAlgn="ctr">
                        <a:buFont typeface="+mj-lt"/>
                        <a:buAutoNum type="arabicPeriod" startAt="4"/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dirty="0">
                          <a:effectLst/>
                        </a:rPr>
                        <a:t>Алгоритмы дистанционного психологического консультирования детей и подростков с суицидальными тенденциями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>
                          <a:effectLst/>
                        </a:rPr>
                        <a:t>20.02.2021</a:t>
                      </a:r>
                    </a:p>
                  </a:txBody>
                  <a:tcPr marL="19114" marR="19114" marT="13106" marB="13106" anchor="ctr"/>
                </a:tc>
                <a:extLst>
                  <a:ext uri="{0D108BD9-81ED-4DB2-BD59-A6C34878D82A}">
                    <a16:rowId xmlns:a16="http://schemas.microsoft.com/office/drawing/2014/main" val="2035692834"/>
                  </a:ext>
                </a:extLst>
              </a:tr>
              <a:tr h="407959">
                <a:tc>
                  <a:txBody>
                    <a:bodyPr/>
                    <a:lstStyle/>
                    <a:p>
                      <a:pPr algn="just" fontAlgn="ctr">
                        <a:buFont typeface="+mj-lt"/>
                        <a:buAutoNum type="arabicPeriod" startAt="5"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dirty="0">
                          <a:effectLst/>
                        </a:rPr>
                        <a:t>Технология раннего выявления обучающихся группы риска по суицидальному поведению</a:t>
                      </a: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effectLst/>
                        </a:rPr>
                        <a:t>27.02.2021</a:t>
                      </a:r>
                    </a:p>
                  </a:txBody>
                  <a:tcPr marL="19114" marR="19114" marT="13106" marB="13106" anchor="ctr"/>
                </a:tc>
                <a:extLst>
                  <a:ext uri="{0D108BD9-81ED-4DB2-BD59-A6C34878D82A}">
                    <a16:rowId xmlns:a16="http://schemas.microsoft.com/office/drawing/2014/main" val="880842190"/>
                  </a:ext>
                </a:extLst>
              </a:tr>
              <a:tr h="655322">
                <a:tc>
                  <a:txBody>
                    <a:bodyPr/>
                    <a:lstStyle/>
                    <a:p>
                      <a:pPr algn="just" fontAlgn="ctr">
                        <a:buFont typeface="+mj-lt"/>
                        <a:buAutoNum type="arabicPeriod" startAt="6"/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dirty="0" err="1">
                          <a:effectLst/>
                        </a:rPr>
                        <a:t>Буллинг</a:t>
                      </a:r>
                      <a:r>
                        <a:rPr lang="ru-RU" sz="1400" dirty="0">
                          <a:effectLst/>
                        </a:rPr>
                        <a:t> – негативное явление в школе.</a:t>
                      </a:r>
                    </a:p>
                    <a:p>
                      <a:pPr algn="just" fontAlgn="ctr"/>
                      <a:r>
                        <a:rPr lang="ru-RU" sz="1400" dirty="0" err="1">
                          <a:effectLst/>
                        </a:rPr>
                        <a:t>Кибербуллинг</a:t>
                      </a:r>
                      <a:r>
                        <a:rPr lang="ru-RU" sz="1400" dirty="0">
                          <a:effectLst/>
                        </a:rPr>
                        <a:t>. Виды травли в интернете. Психология эмоций: изоляция, страхи и депрессия, зависимости. Симптомы депрессии у детей и подростков, особенности депрессий.</a:t>
                      </a:r>
                    </a:p>
                  </a:txBody>
                  <a:tcPr marL="19114" marR="19114" marT="13106" marB="131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effectLst/>
                        </a:rPr>
                        <a:t>06.03.2021</a:t>
                      </a:r>
                    </a:p>
                  </a:txBody>
                  <a:tcPr marL="19114" marR="19114" marT="13106" marB="13106" anchor="ctr"/>
                </a:tc>
                <a:extLst>
                  <a:ext uri="{0D108BD9-81ED-4DB2-BD59-A6C34878D82A}">
                    <a16:rowId xmlns:a16="http://schemas.microsoft.com/office/drawing/2014/main" val="398726963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82644" y="351154"/>
            <a:ext cx="2974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31B0D5"/>
                </a:solidFill>
                <a:latin typeface="Roboto"/>
              </a:rPr>
              <a:t>План-график </a:t>
            </a:r>
            <a:r>
              <a:rPr lang="ru-RU" altLang="ru-RU" b="1" dirty="0" err="1">
                <a:solidFill>
                  <a:srgbClr val="31B0D5"/>
                </a:solidFill>
                <a:latin typeface="Roboto"/>
              </a:rPr>
              <a:t>вебинаров</a:t>
            </a:r>
            <a:endParaRPr lang="ru-RU" altLang="ru-RU" dirty="0">
              <a:solidFill>
                <a:srgbClr val="31B0D5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2616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r="-1"/>
          <a:stretch/>
        </p:blipFill>
        <p:spPr>
          <a:xfrm>
            <a:off x="76200" y="125413"/>
            <a:ext cx="11861800" cy="64262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549400" y="1516063"/>
            <a:ext cx="2057400" cy="272353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7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4075" r="2250" b="16666"/>
          <a:stretch/>
        </p:blipFill>
        <p:spPr>
          <a:xfrm>
            <a:off x="0" y="406400"/>
            <a:ext cx="12194255" cy="57785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4216400"/>
            <a:ext cx="11036300" cy="1320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8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" y="365125"/>
            <a:ext cx="5476875" cy="6076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037" y="558800"/>
            <a:ext cx="6232734" cy="52197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120900" y="190500"/>
            <a:ext cx="1790700" cy="27559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797300" y="2663826"/>
            <a:ext cx="1963737" cy="1082674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cxnSp>
    </p:spTree>
    <p:extLst>
      <p:ext uri="{BB962C8B-B14F-4D97-AF65-F5344CB8AC3E}">
        <p14:creationId xmlns:p14="http://schemas.microsoft.com/office/powerpoint/2010/main" val="78917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96850"/>
            <a:ext cx="64135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2487D"/>
                </a:solidFill>
                <a:latin typeface="georgia" panose="02040502050405020303" pitchFamily="18" charset="0"/>
              </a:rPr>
              <a:t>•</a:t>
            </a:r>
            <a:r>
              <a:rPr lang="ru-RU" sz="1600" dirty="0">
                <a:solidFill>
                  <a:srgbClr val="02487D"/>
                </a:solidFill>
                <a:latin typeface="georgia" panose="02040502050405020303" pitchFamily="18" charset="0"/>
              </a:rPr>
              <a:t> </a:t>
            </a:r>
            <a:r>
              <a:rPr lang="ru-RU" sz="1600" dirty="0">
                <a:solidFill>
                  <a:srgbClr val="02487D"/>
                </a:solidFill>
                <a:latin typeface="georgia" panose="02040502050405020303" pitchFamily="18" charset="0"/>
              </a:rPr>
              <a:t>Реестр организаций, оказывающих медицинскую и психологическую помощь при кризисных ЧС на территории Белгородской области</a:t>
            </a:r>
          </a:p>
          <a:p>
            <a:r>
              <a:rPr lang="ru-RU" sz="1600" dirty="0">
                <a:solidFill>
                  <a:srgbClr val="02487D"/>
                </a:solidFill>
                <a:latin typeface="georgia" panose="02040502050405020303" pitchFamily="18" charset="0"/>
              </a:rPr>
              <a:t>• Комплексная программа психолого-педагогического сопровождения несовершеннолетних группы суицидального риска</a:t>
            </a:r>
          </a:p>
          <a:p>
            <a:r>
              <a:rPr lang="ru-RU" sz="1600" dirty="0" smtClean="0">
                <a:solidFill>
                  <a:srgbClr val="02487D"/>
                </a:solidFill>
                <a:latin typeface="georgia" panose="02040502050405020303" pitchFamily="18" charset="0"/>
              </a:rPr>
              <a:t>•</a:t>
            </a:r>
            <a:r>
              <a:rPr lang="ru-RU" sz="1600" dirty="0">
                <a:solidFill>
                  <a:srgbClr val="02487D"/>
                </a:solidFill>
                <a:latin typeface="georgia" panose="02040502050405020303" pitchFamily="18" charset="0"/>
              </a:rPr>
              <a:t> Программа диагностического минимума по выявлению несовершеннолетних группы суицидального риска</a:t>
            </a:r>
          </a:p>
          <a:p>
            <a:r>
              <a:rPr lang="ru-RU" sz="1600" dirty="0">
                <a:solidFill>
                  <a:srgbClr val="02487D"/>
                </a:solidFill>
                <a:latin typeface="georgia" panose="02040502050405020303" pitchFamily="18" charset="0"/>
              </a:rPr>
              <a:t>• Информационные материалы для родителей:</a:t>
            </a:r>
          </a:p>
          <a:p>
            <a:pPr indent="450215"/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«Как помочь подростку пережить кризисную ситуацию»</a:t>
            </a:r>
          </a:p>
          <a:p>
            <a:pPr indent="450215"/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«С нами этого не случится</a:t>
            </a:r>
            <a:r>
              <a:rPr lang="ru-RU" sz="1400" dirty="0" smtClean="0">
                <a:solidFill>
                  <a:srgbClr val="02487D"/>
                </a:solidFill>
                <a:latin typeface="georgia" panose="02040502050405020303" pitchFamily="18" charset="0"/>
              </a:rPr>
              <a:t>»</a:t>
            </a:r>
            <a:endParaRPr lang="ru-RU" sz="1400" dirty="0">
              <a:solidFill>
                <a:srgbClr val="02487D"/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rgbClr val="02487D"/>
                </a:solidFill>
                <a:latin typeface="georgia" panose="02040502050405020303" pitchFamily="18" charset="0"/>
              </a:rPr>
              <a:t>• Буклеты/листовки для педагогов:</a:t>
            </a:r>
          </a:p>
          <a:p>
            <a:pPr indent="450215"/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«Риски современного детства: агрессивное поведение, </a:t>
            </a:r>
            <a:r>
              <a:rPr lang="ru-RU" sz="1400" dirty="0" err="1">
                <a:solidFill>
                  <a:srgbClr val="02487D"/>
                </a:solidFill>
                <a:latin typeface="georgia" panose="02040502050405020303" pitchFamily="18" charset="0"/>
              </a:rPr>
              <a:t>буллинг</a:t>
            </a:r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 (травля)»</a:t>
            </a:r>
          </a:p>
          <a:p>
            <a:pPr indent="450215"/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«Риски современного детства: социально-психологическая </a:t>
            </a:r>
            <a:r>
              <a:rPr lang="ru-RU" sz="1400" dirty="0" err="1">
                <a:solidFill>
                  <a:srgbClr val="02487D"/>
                </a:solidFill>
                <a:latin typeface="georgia" panose="02040502050405020303" pitchFamily="18" charset="0"/>
              </a:rPr>
              <a:t>дезадаптация</a:t>
            </a:r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»</a:t>
            </a:r>
          </a:p>
          <a:p>
            <a:pPr indent="450215"/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«Риски современного детства: жестокое обращение с детьми»</a:t>
            </a:r>
          </a:p>
          <a:p>
            <a:pPr indent="450215"/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«Риски современного детства: суицидальное, </a:t>
            </a:r>
            <a:r>
              <a:rPr lang="ru-RU" sz="1400" dirty="0" err="1">
                <a:solidFill>
                  <a:srgbClr val="02487D"/>
                </a:solidFill>
                <a:latin typeface="georgia" panose="02040502050405020303" pitchFamily="18" charset="0"/>
              </a:rPr>
              <a:t>самоповреждающее</a:t>
            </a:r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 поведение»</a:t>
            </a:r>
          </a:p>
          <a:p>
            <a:pPr indent="450215"/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«Риски современного детства: рискованное (экстремальное поведение)»</a:t>
            </a:r>
          </a:p>
          <a:p>
            <a:pPr indent="450215"/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«Риски современного детства: интернет-риски»</a:t>
            </a:r>
          </a:p>
          <a:p>
            <a:pPr indent="450215"/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«Риски современного детства: </a:t>
            </a:r>
            <a:r>
              <a:rPr lang="ru-RU" sz="1400" dirty="0" err="1">
                <a:solidFill>
                  <a:srgbClr val="02487D"/>
                </a:solidFill>
                <a:latin typeface="georgia" panose="02040502050405020303" pitchFamily="18" charset="0"/>
              </a:rPr>
              <a:t>аддиктивное</a:t>
            </a:r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 (зависимое) поведение»</a:t>
            </a:r>
          </a:p>
          <a:p>
            <a:pPr indent="450215"/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«Риски современного детства: </a:t>
            </a:r>
            <a:r>
              <a:rPr lang="ru-RU" sz="1400" dirty="0" err="1">
                <a:solidFill>
                  <a:srgbClr val="02487D"/>
                </a:solidFill>
                <a:latin typeface="georgia" panose="02040502050405020303" pitchFamily="18" charset="0"/>
              </a:rPr>
              <a:t>деликвентное</a:t>
            </a:r>
            <a:r>
              <a:rPr lang="ru-RU" sz="1400" dirty="0">
                <a:solidFill>
                  <a:srgbClr val="02487D"/>
                </a:solidFill>
                <a:latin typeface="georgia" panose="02040502050405020303" pitchFamily="18" charset="0"/>
              </a:rPr>
              <a:t> (противоправное) поведение»</a:t>
            </a:r>
          </a:p>
          <a:p>
            <a:r>
              <a:rPr lang="ru-RU" sz="1600" dirty="0">
                <a:solidFill>
                  <a:srgbClr val="02487D"/>
                </a:solidFill>
                <a:latin typeface="georgia" panose="02040502050405020303" pitchFamily="18" charset="0"/>
              </a:rPr>
              <a:t>• </a:t>
            </a:r>
            <a:r>
              <a:rPr lang="ru-RU" sz="1600" dirty="0" smtClean="0">
                <a:solidFill>
                  <a:srgbClr val="02487D"/>
                </a:solidFill>
                <a:latin typeface="georgia" panose="02040502050405020303" pitchFamily="18" charset="0"/>
              </a:rPr>
              <a:t>Методическое </a:t>
            </a:r>
            <a:r>
              <a:rPr lang="ru-RU" sz="1600" dirty="0">
                <a:solidFill>
                  <a:srgbClr val="02487D"/>
                </a:solidFill>
                <a:latin typeface="georgia" panose="02040502050405020303" pitchFamily="18" charset="0"/>
              </a:rPr>
              <a:t>пособие для специалистов психолого-педагогической службы по сопровождению несовершеннолетних группы суицидального риска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387" y="196849"/>
            <a:ext cx="4075113" cy="2876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3" y="1649618"/>
            <a:ext cx="3947481" cy="2791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709" y="3673976"/>
            <a:ext cx="1021917" cy="1458897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6591300" y="4817879"/>
            <a:ext cx="5374371" cy="1707036"/>
            <a:chOff x="4957457" y="4090670"/>
            <a:chExt cx="6821221" cy="220990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7457" y="4498456"/>
              <a:ext cx="1269550" cy="180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2552" y="4090670"/>
              <a:ext cx="1270750" cy="1800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34220" y="4498456"/>
              <a:ext cx="1289050" cy="1800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60850" y="4090670"/>
              <a:ext cx="1267000" cy="180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97753" y="4498456"/>
              <a:ext cx="1282400" cy="1800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94779" y="4090670"/>
              <a:ext cx="1271250" cy="1800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13178" y="4500572"/>
              <a:ext cx="12655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49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228674"/>
            <a:ext cx="10614025" cy="629094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79400" y="88900"/>
            <a:ext cx="3111500" cy="1422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4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96" y="0"/>
            <a:ext cx="9361104" cy="68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5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3400" y="266700"/>
            <a:ext cx="8775700" cy="361578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311900" y="1505335"/>
            <a:ext cx="1993900" cy="113851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4302742"/>
            <a:ext cx="11933174" cy="20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9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083" t="5260" r="10417" b="5704"/>
          <a:stretch/>
        </p:blipFill>
        <p:spPr>
          <a:xfrm>
            <a:off x="1155700" y="223533"/>
            <a:ext cx="9817100" cy="63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27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140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64</cp:revision>
  <dcterms:created xsi:type="dcterms:W3CDTF">2021-01-06T11:19:15Z</dcterms:created>
  <dcterms:modified xsi:type="dcterms:W3CDTF">2021-02-10T07:03:46Z</dcterms:modified>
</cp:coreProperties>
</file>