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81" r:id="rId2"/>
    <p:sldId id="256" r:id="rId3"/>
    <p:sldId id="257" r:id="rId4"/>
    <p:sldId id="279" r:id="rId5"/>
    <p:sldId id="258" r:id="rId6"/>
    <p:sldId id="259" r:id="rId7"/>
    <p:sldId id="260" r:id="rId8"/>
    <p:sldId id="262" r:id="rId9"/>
    <p:sldId id="261"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80" r:id="rId26"/>
    <p:sldId id="278"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4660"/>
  </p:normalViewPr>
  <p:slideViewPr>
    <p:cSldViewPr>
      <p:cViewPr varScale="1">
        <p:scale>
          <a:sx n="87" d="100"/>
          <a:sy n="87" d="100"/>
        </p:scale>
        <p:origin x="-11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23.05.2016</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23.05.2016</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23.05.2016</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23.05.2016</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23.05.2016</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23.05.2016</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23.05.2016</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23.05.2016</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Дата 1"/>
          <p:cNvSpPr>
            <a:spLocks noGrp="1"/>
          </p:cNvSpPr>
          <p:nvPr>
            <p:ph type="dt" sz="half" idx="10"/>
          </p:nvPr>
        </p:nvSpPr>
        <p:spPr/>
        <p:txBody>
          <a:bodyPr/>
          <a:lstStyle>
            <a:extLst/>
          </a:lstStyle>
          <a:p>
            <a:fld id="{5B106E36-FD25-4E2D-B0AA-010F637433A0}" type="datetimeFigureOut">
              <a:rPr lang="ru-RU" smtClean="0"/>
              <a:pPr/>
              <a:t>23.05.2016</a:t>
            </a:fld>
            <a:endParaRPr lang="ru-RU" dirty="0"/>
          </a:p>
        </p:txBody>
      </p:sp>
      <p:sp>
        <p:nvSpPr>
          <p:cNvPr id="3" name="Нижний колонтитул 2"/>
          <p:cNvSpPr>
            <a:spLocks noGrp="1"/>
          </p:cNvSpPr>
          <p:nvPr>
            <p:ph type="ftr" sz="quarter" idx="11"/>
          </p:nvPr>
        </p:nvSpPr>
        <p:spPr/>
        <p:txBody>
          <a:bodyPr/>
          <a:lstStyle>
            <a:extLst/>
          </a:lstStyle>
          <a:p>
            <a:endParaRPr lang="ru-RU" dirty="0"/>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23.05.2016</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23.05.2016</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dirty="0"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23.05.2016</a:t>
            </a:fld>
            <a:endParaRPr lang="ru-RU" dirty="0"/>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dirty="0"/>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omanadvice.ru/sites/default/files/julie/drezdenskaya_galereya_3.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omanadvice.ru/sites/default/files/julie/drezdenskaya_galereya_4.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omanadvice.ru/sites/default/files/julie/drezdenskaya_galereya_5.jp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omanadvice.ru/sites/default/files/julie/drezdenskaya_galereya_6.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omanadvice.ru/sites/default/files/julie/drezdenskaya_galereya_9.jp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omanadvice.ru/sites/default/files/julie/drezdenskaya_galereya_10.jp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omanadvice.ru/sites/default/files/julie/drezdenskaya_kartinnaya_galereya_1.jp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omanadvice.ru/sites/default/files/julie/drezdenskaya_kartinnaya_galereya_2.jp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5.jpeg"/><Relationship Id="rId2" Type="http://schemas.openxmlformats.org/officeDocument/2006/relationships/hyperlink" Target="http://womanadvice.ru/sites/default/files/julie/drezdenskaya_kartinnaya_galereya_3.jpg" TargetMode="External"/><Relationship Id="rId1" Type="http://schemas.openxmlformats.org/officeDocument/2006/relationships/slideLayout" Target="../slideLayouts/slideLayout2.xml"/><Relationship Id="rId6" Type="http://schemas.openxmlformats.org/officeDocument/2006/relationships/hyperlink" Target="http://womanadvice.ru/sites/default/files/julie/drezdenskaya_kartinnaya_galereya_5.jpg" TargetMode="External"/><Relationship Id="rId5" Type="http://schemas.openxmlformats.org/officeDocument/2006/relationships/image" Target="../media/image14.jpeg"/><Relationship Id="rId4" Type="http://schemas.openxmlformats.org/officeDocument/2006/relationships/hyperlink" Target="http://womanadvice.ru/sites/default/files/julie/drezdenskaya_kartinnaya_galereya_4.jpg"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7" Type="http://schemas.openxmlformats.org/officeDocument/2006/relationships/image" Target="../media/image18.jpeg"/><Relationship Id="rId2" Type="http://schemas.openxmlformats.org/officeDocument/2006/relationships/hyperlink" Target="http://womanadvice.ru/sites/default/files/julie/drezdenskaya_kartinnaya_galereya_6.jpg" TargetMode="External"/><Relationship Id="rId1" Type="http://schemas.openxmlformats.org/officeDocument/2006/relationships/slideLayout" Target="../slideLayouts/slideLayout2.xml"/><Relationship Id="rId6" Type="http://schemas.openxmlformats.org/officeDocument/2006/relationships/hyperlink" Target="http://womanadvice.ru/sites/default/files/julie/drezdenskaya_kartinnaya_galereya_8.jpg" TargetMode="External"/><Relationship Id="rId5" Type="http://schemas.openxmlformats.org/officeDocument/2006/relationships/image" Target="../media/image17.jpeg"/><Relationship Id="rId4" Type="http://schemas.openxmlformats.org/officeDocument/2006/relationships/hyperlink" Target="http://womanadvice.ru/sites/default/files/julie/drezdenskaya_kartinnaya_galereya_7.jp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womanadvice.ru/sites/default/files/julie/drezdenskaya_kartinnaya_galereya_14.jpg" TargetMode="External"/><Relationship Id="rId13" Type="http://schemas.openxmlformats.org/officeDocument/2006/relationships/image" Target="../media/image24.jpeg"/><Relationship Id="rId3" Type="http://schemas.openxmlformats.org/officeDocument/2006/relationships/image" Target="../media/image19.jpeg"/><Relationship Id="rId7" Type="http://schemas.openxmlformats.org/officeDocument/2006/relationships/image" Target="../media/image21.jpeg"/><Relationship Id="rId12" Type="http://schemas.openxmlformats.org/officeDocument/2006/relationships/hyperlink" Target="http://womanadvice.ru/sites/default/files/julie/drezdenskaya_kartinnaya_galereya_16.jpg" TargetMode="External"/><Relationship Id="rId2" Type="http://schemas.openxmlformats.org/officeDocument/2006/relationships/hyperlink" Target="http://womanadvice.ru/sites/default/files/julie/drezdenskaya_kartinnaya_galereya_11.jpg" TargetMode="External"/><Relationship Id="rId1" Type="http://schemas.openxmlformats.org/officeDocument/2006/relationships/slideLayout" Target="../slideLayouts/slideLayout2.xml"/><Relationship Id="rId6" Type="http://schemas.openxmlformats.org/officeDocument/2006/relationships/hyperlink" Target="http://womanadvice.ru/sites/default/files/julie/drezdenskaya_kartinnaya_galereya_13.jpg" TargetMode="External"/><Relationship Id="rId11" Type="http://schemas.openxmlformats.org/officeDocument/2006/relationships/image" Target="../media/image23.jpeg"/><Relationship Id="rId5" Type="http://schemas.openxmlformats.org/officeDocument/2006/relationships/image" Target="../media/image20.jpeg"/><Relationship Id="rId10" Type="http://schemas.openxmlformats.org/officeDocument/2006/relationships/hyperlink" Target="http://womanadvice.ru/sites/default/files/julie/drezdenskaya_kartinnaya_galereya_15.jpg" TargetMode="External"/><Relationship Id="rId4" Type="http://schemas.openxmlformats.org/officeDocument/2006/relationships/hyperlink" Target="http://womanadvice.ru/sites/default/files/julie/drezdenskaya_kartinnaya_galereya_12.jpg" TargetMode="External"/><Relationship Id="rId9" Type="http://schemas.openxmlformats.org/officeDocument/2006/relationships/image" Target="../media/image22.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hyperlink" Target="http://womanadvice.ru/sites/default/files/julie/drezdenskaya_kartinnaya_galereya_9.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omanadvice.ru/shopping-v-drezden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omanadvice.ru/sites/default/files/julie/drezdenskaya_galereya_1.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omanadvice.ru/sites/default/files/julie/drezdenskaya_galereya_2.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2920" y="530352"/>
            <a:ext cx="8183880" cy="5346920"/>
          </a:xfrm>
        </p:spPr>
        <p:txBody>
          <a:bodyPr>
            <a:normAutofit/>
          </a:bodyPr>
          <a:lstStyle/>
          <a:p>
            <a:pPr marL="0" indent="0" algn="ctr">
              <a:buNone/>
            </a:pPr>
            <a:r>
              <a:rPr lang="ru-RU" sz="1300" dirty="0">
                <a:latin typeface="Times New Roman" pitchFamily="18" charset="0"/>
                <a:cs typeface="Times New Roman" pitchFamily="18" charset="0"/>
              </a:rPr>
              <a:t>Департамент внутренней и кадровой политики Белгородской области</a:t>
            </a:r>
          </a:p>
          <a:p>
            <a:pPr marL="0" indent="0" algn="ctr">
              <a:buNone/>
            </a:pPr>
            <a:r>
              <a:rPr lang="ru-RU" sz="1300" dirty="0">
                <a:latin typeface="Times New Roman" pitchFamily="18" charset="0"/>
                <a:cs typeface="Times New Roman" pitchFamily="18" charset="0"/>
              </a:rPr>
              <a:t>Областное государственное автономное профессиональное образовательное учреждение</a:t>
            </a:r>
          </a:p>
          <a:p>
            <a:pPr marL="0" indent="0" algn="ctr">
              <a:buNone/>
            </a:pPr>
            <a:r>
              <a:rPr lang="ru-RU" sz="1300" dirty="0">
                <a:latin typeface="Times New Roman" pitchFamily="18" charset="0"/>
                <a:cs typeface="Times New Roman" pitchFamily="18" charset="0"/>
              </a:rPr>
              <a:t> «Белгородский индустриальный колледж</a:t>
            </a:r>
            <a:r>
              <a:rPr lang="ru-RU" sz="1300" dirty="0" smtClean="0">
                <a:latin typeface="Times New Roman" pitchFamily="18" charset="0"/>
                <a:cs typeface="Times New Roman" pitchFamily="18" charset="0"/>
              </a:rPr>
              <a:t>»</a:t>
            </a:r>
            <a:r>
              <a:rPr lang="ru-RU" sz="1300" dirty="0">
                <a:latin typeface="Times New Roman" pitchFamily="18" charset="0"/>
                <a:cs typeface="Times New Roman" pitchFamily="18" charset="0"/>
              </a:rPr>
              <a:t> </a:t>
            </a:r>
            <a:endParaRPr lang="ru-RU" sz="1300" dirty="0" smtClean="0">
              <a:latin typeface="Times New Roman" pitchFamily="18" charset="0"/>
              <a:cs typeface="Times New Roman" pitchFamily="18" charset="0"/>
            </a:endParaRPr>
          </a:p>
          <a:p>
            <a:pPr marL="0" indent="0" algn="ctr">
              <a:buNone/>
            </a:pPr>
            <a:endParaRPr lang="ru-RU" sz="1300" dirty="0">
              <a:latin typeface="Times New Roman" pitchFamily="18" charset="0"/>
              <a:cs typeface="Times New Roman" pitchFamily="18" charset="0"/>
            </a:endParaRPr>
          </a:p>
          <a:p>
            <a:pPr marL="0" indent="0" algn="ctr">
              <a:buNone/>
            </a:pPr>
            <a:endParaRPr lang="ru-RU" sz="1300" dirty="0" smtClean="0">
              <a:latin typeface="Times New Roman" pitchFamily="18" charset="0"/>
              <a:cs typeface="Times New Roman" pitchFamily="18" charset="0"/>
            </a:endParaRPr>
          </a:p>
          <a:p>
            <a:pPr marL="0" indent="0" algn="ctr">
              <a:buNone/>
            </a:pPr>
            <a:r>
              <a:rPr lang="ru-RU" sz="1300" dirty="0">
                <a:latin typeface="Times New Roman" pitchFamily="18" charset="0"/>
                <a:cs typeface="Times New Roman" pitchFamily="18" charset="0"/>
              </a:rPr>
              <a:t>  </a:t>
            </a:r>
          </a:p>
          <a:p>
            <a:pPr marL="0" indent="0" algn="ctr">
              <a:buNone/>
            </a:pPr>
            <a:r>
              <a:rPr lang="ru-RU" sz="1300" dirty="0" smtClean="0">
                <a:latin typeface="Times New Roman" pitchFamily="18" charset="0"/>
                <a:cs typeface="Times New Roman" pitchFamily="18" charset="0"/>
              </a:rPr>
              <a:t>Материал к конференции на тему: </a:t>
            </a:r>
          </a:p>
          <a:p>
            <a:pPr marL="0" indent="0" algn="ctr">
              <a:buNone/>
            </a:pPr>
            <a:r>
              <a:rPr lang="ru-RU" sz="1300" b="1" dirty="0" smtClean="0">
                <a:latin typeface="Times New Roman" pitchFamily="18" charset="0"/>
                <a:cs typeface="Times New Roman" pitchFamily="18" charset="0"/>
              </a:rPr>
              <a:t>«</a:t>
            </a:r>
            <a:r>
              <a:rPr lang="en-US" sz="1300" b="1" dirty="0" smtClean="0">
                <a:latin typeface="Times New Roman" pitchFamily="18" charset="0"/>
                <a:cs typeface="Times New Roman" pitchFamily="18" charset="0"/>
              </a:rPr>
              <a:t>Das </a:t>
            </a:r>
            <a:r>
              <a:rPr lang="en-US" sz="1300" b="1" dirty="0" err="1" smtClean="0">
                <a:latin typeface="Times New Roman" pitchFamily="18" charset="0"/>
                <a:cs typeface="Times New Roman" pitchFamily="18" charset="0"/>
              </a:rPr>
              <a:t>Leben</a:t>
            </a:r>
            <a:r>
              <a:rPr lang="en-US" sz="1300" b="1" dirty="0" smtClean="0">
                <a:latin typeface="Times New Roman" pitchFamily="18" charset="0"/>
                <a:cs typeface="Times New Roman" pitchFamily="18" charset="0"/>
              </a:rPr>
              <a:t> </a:t>
            </a:r>
            <a:r>
              <a:rPr lang="en-US" sz="1300" b="1" dirty="0" err="1" smtClean="0">
                <a:latin typeface="Times New Roman" pitchFamily="18" charset="0"/>
                <a:cs typeface="Times New Roman" pitchFamily="18" charset="0"/>
              </a:rPr>
              <a:t>ist</a:t>
            </a:r>
            <a:r>
              <a:rPr lang="en-US" sz="1300" b="1" dirty="0" smtClean="0">
                <a:latin typeface="Times New Roman" pitchFamily="18" charset="0"/>
                <a:cs typeface="Times New Roman" pitchFamily="18" charset="0"/>
              </a:rPr>
              <a:t> </a:t>
            </a:r>
            <a:r>
              <a:rPr lang="en-US" sz="1300" b="1" dirty="0" err="1" smtClean="0">
                <a:latin typeface="Times New Roman" pitchFamily="18" charset="0"/>
                <a:cs typeface="Times New Roman" pitchFamily="18" charset="0"/>
              </a:rPr>
              <a:t>kurz</a:t>
            </a:r>
            <a:endParaRPr lang="en-US" sz="1300" b="1" dirty="0" smtClean="0">
              <a:latin typeface="Times New Roman" pitchFamily="18" charset="0"/>
              <a:cs typeface="Times New Roman" pitchFamily="18" charset="0"/>
            </a:endParaRPr>
          </a:p>
          <a:p>
            <a:pPr marL="0" indent="0" algn="ctr">
              <a:buNone/>
            </a:pPr>
            <a:endParaRPr lang="en-US" sz="1300" b="1" dirty="0">
              <a:latin typeface="Times New Roman" pitchFamily="18" charset="0"/>
              <a:cs typeface="Times New Roman" pitchFamily="18" charset="0"/>
            </a:endParaRPr>
          </a:p>
          <a:p>
            <a:pPr marL="0" indent="0" algn="ctr">
              <a:buNone/>
            </a:pPr>
            <a:r>
              <a:rPr lang="en-US" sz="1300" b="1" dirty="0" smtClean="0">
                <a:latin typeface="Times New Roman" pitchFamily="18" charset="0"/>
                <a:cs typeface="Times New Roman" pitchFamily="18" charset="0"/>
              </a:rPr>
              <a:t>Die </a:t>
            </a:r>
            <a:r>
              <a:rPr lang="en-US" sz="1300" b="1" dirty="0" err="1" smtClean="0">
                <a:latin typeface="Times New Roman" pitchFamily="18" charset="0"/>
                <a:cs typeface="Times New Roman" pitchFamily="18" charset="0"/>
              </a:rPr>
              <a:t>Kunst</a:t>
            </a:r>
            <a:r>
              <a:rPr lang="en-US" sz="1300" b="1" dirty="0" smtClean="0">
                <a:latin typeface="Times New Roman" pitchFamily="18" charset="0"/>
                <a:cs typeface="Times New Roman" pitchFamily="18" charset="0"/>
              </a:rPr>
              <a:t> </a:t>
            </a:r>
            <a:r>
              <a:rPr lang="en-US" sz="1300" b="1" dirty="0" err="1" smtClean="0">
                <a:latin typeface="Times New Roman" pitchFamily="18" charset="0"/>
                <a:cs typeface="Times New Roman" pitchFamily="18" charset="0"/>
              </a:rPr>
              <a:t>ist</a:t>
            </a:r>
            <a:r>
              <a:rPr lang="en-US" sz="1300" b="1" dirty="0" smtClean="0">
                <a:latin typeface="Times New Roman" pitchFamily="18" charset="0"/>
                <a:cs typeface="Times New Roman" pitchFamily="18" charset="0"/>
              </a:rPr>
              <a:t> </a:t>
            </a:r>
            <a:r>
              <a:rPr lang="en-US" sz="1300" b="1" dirty="0" err="1" smtClean="0">
                <a:latin typeface="Times New Roman" pitchFamily="18" charset="0"/>
                <a:cs typeface="Times New Roman" pitchFamily="18" charset="0"/>
              </a:rPr>
              <a:t>ewig</a:t>
            </a:r>
            <a:r>
              <a:rPr lang="ru-RU" sz="1300" b="1" dirty="0" smtClean="0">
                <a:latin typeface="Times New Roman" pitchFamily="18" charset="0"/>
                <a:cs typeface="Times New Roman" pitchFamily="18" charset="0"/>
              </a:rPr>
              <a:t>»</a:t>
            </a:r>
            <a:r>
              <a:rPr lang="ru-RU" sz="1300" b="1" dirty="0">
                <a:latin typeface="Times New Roman" pitchFamily="18" charset="0"/>
                <a:cs typeface="Times New Roman" pitchFamily="18" charset="0"/>
              </a:rPr>
              <a:t> </a:t>
            </a:r>
          </a:p>
          <a:p>
            <a:pPr marL="0" indent="0" algn="ctr">
              <a:buNone/>
            </a:pPr>
            <a:r>
              <a:rPr lang="ru-RU" sz="1300" b="1" dirty="0">
                <a:latin typeface="Times New Roman" pitchFamily="18" charset="0"/>
                <a:cs typeface="Times New Roman" pitchFamily="18" charset="0"/>
              </a:rPr>
              <a:t>  </a:t>
            </a:r>
          </a:p>
          <a:p>
            <a:pPr marL="0" indent="0" algn="ctr">
              <a:buNone/>
            </a:pPr>
            <a:r>
              <a:rPr lang="ru-RU" sz="1300" b="1" dirty="0" smtClean="0">
                <a:latin typeface="Times New Roman" pitchFamily="18" charset="0"/>
                <a:cs typeface="Times New Roman" pitchFamily="18" charset="0"/>
              </a:rPr>
              <a:t>«Жизнь коротка – искусство вечно»</a:t>
            </a:r>
          </a:p>
          <a:p>
            <a:pPr marL="0" indent="0" algn="ctr">
              <a:buNone/>
            </a:pPr>
            <a:endParaRPr lang="ru-RU" sz="1300" b="1" dirty="0" smtClean="0">
              <a:latin typeface="Times New Roman" pitchFamily="18" charset="0"/>
              <a:cs typeface="Times New Roman" pitchFamily="18" charset="0"/>
            </a:endParaRPr>
          </a:p>
          <a:p>
            <a:pPr marL="0" indent="0" algn="ctr">
              <a:buNone/>
            </a:pPr>
            <a:r>
              <a:rPr lang="ru-RU" sz="1300" dirty="0" smtClean="0">
                <a:latin typeface="Times New Roman" pitchFamily="18" charset="0"/>
                <a:cs typeface="Times New Roman" pitchFamily="18" charset="0"/>
              </a:rPr>
              <a:t>Преподаватель</a:t>
            </a:r>
            <a:r>
              <a:rPr lang="ru-RU" sz="1300" dirty="0">
                <a:latin typeface="Times New Roman" pitchFamily="18" charset="0"/>
                <a:cs typeface="Times New Roman" pitchFamily="18" charset="0"/>
              </a:rPr>
              <a:t>: </a:t>
            </a:r>
            <a:r>
              <a:rPr lang="ru-RU" sz="1300" dirty="0" err="1">
                <a:latin typeface="Times New Roman" pitchFamily="18" charset="0"/>
                <a:cs typeface="Times New Roman" pitchFamily="18" charset="0"/>
              </a:rPr>
              <a:t>Гаврина</a:t>
            </a:r>
            <a:r>
              <a:rPr lang="ru-RU" sz="1300" dirty="0">
                <a:latin typeface="Times New Roman" pitchFamily="18" charset="0"/>
                <a:cs typeface="Times New Roman" pitchFamily="18" charset="0"/>
              </a:rPr>
              <a:t> В.И.</a:t>
            </a:r>
          </a:p>
          <a:p>
            <a:pPr marL="0" indent="0" algn="ctr">
              <a:buNone/>
            </a:pPr>
            <a:endParaRPr lang="ru-RU" sz="1300" dirty="0" smtClean="0">
              <a:latin typeface="Times New Roman" pitchFamily="18" charset="0"/>
              <a:cs typeface="Times New Roman" pitchFamily="18" charset="0"/>
            </a:endParaRPr>
          </a:p>
          <a:p>
            <a:pPr marL="0" indent="0" algn="ctr">
              <a:buNone/>
            </a:pPr>
            <a:endParaRPr lang="ru-RU" sz="1300" dirty="0">
              <a:latin typeface="Times New Roman" pitchFamily="18" charset="0"/>
              <a:cs typeface="Times New Roman" pitchFamily="18" charset="0"/>
            </a:endParaRPr>
          </a:p>
          <a:p>
            <a:pPr marL="0" indent="0" algn="ctr">
              <a:buNone/>
            </a:pPr>
            <a:endParaRPr lang="ru-RU" sz="1300" dirty="0" smtClean="0">
              <a:latin typeface="Times New Roman" pitchFamily="18" charset="0"/>
              <a:cs typeface="Times New Roman" pitchFamily="18" charset="0"/>
            </a:endParaRPr>
          </a:p>
          <a:p>
            <a:pPr marL="0" indent="0" algn="ctr">
              <a:buNone/>
            </a:pPr>
            <a:r>
              <a:rPr lang="ru-RU" sz="1300" dirty="0">
                <a:latin typeface="Times New Roman" pitchFamily="18" charset="0"/>
                <a:cs typeface="Times New Roman" pitchFamily="18" charset="0"/>
              </a:rPr>
              <a:t> </a:t>
            </a:r>
          </a:p>
          <a:p>
            <a:pPr marL="0" indent="0" algn="ctr">
              <a:buNone/>
            </a:pPr>
            <a:r>
              <a:rPr lang="ru-RU" sz="1300" dirty="0">
                <a:latin typeface="Times New Roman" pitchFamily="18" charset="0"/>
                <a:cs typeface="Times New Roman" pitchFamily="18" charset="0"/>
              </a:rPr>
              <a:t>БЕЛГОРОД  2016 г</a:t>
            </a:r>
          </a:p>
          <a:p>
            <a:endParaRPr lang="ru-RU" sz="1100" dirty="0">
              <a:latin typeface="Times New Roman" pitchFamily="18" charset="0"/>
              <a:cs typeface="Times New Roman" pitchFamily="18" charset="0"/>
            </a:endParaRPr>
          </a:p>
        </p:txBody>
      </p:sp>
    </p:spTree>
    <p:extLst>
      <p:ext uri="{BB962C8B-B14F-4D97-AF65-F5344CB8AC3E}">
        <p14:creationId xmlns:p14="http://schemas.microsoft.com/office/powerpoint/2010/main" val="380451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sz="1800" dirty="0" smtClean="0"/>
              <a:t>Автор еще одной прекрасной картины </a:t>
            </a:r>
            <a:r>
              <a:rPr lang="ru-RU" sz="1800" b="1" dirty="0" smtClean="0"/>
              <a:t>«Площадь перед церковью Г.Джованни э </a:t>
            </a:r>
            <a:r>
              <a:rPr lang="ru-RU" sz="1800" b="1" dirty="0" err="1" smtClean="0"/>
              <a:t>Паоло</a:t>
            </a:r>
            <a:r>
              <a:rPr lang="ru-RU" sz="1800" b="1" dirty="0" smtClean="0"/>
              <a:t>»</a:t>
            </a:r>
            <a:r>
              <a:rPr lang="ru-RU" sz="1800" dirty="0" smtClean="0"/>
              <a:t> - </a:t>
            </a:r>
            <a:r>
              <a:rPr lang="ru-RU" sz="1800" b="1" dirty="0" smtClean="0"/>
              <a:t>Джованни </a:t>
            </a:r>
            <a:r>
              <a:rPr lang="ru-RU" sz="1800" b="1" dirty="0" err="1" smtClean="0"/>
              <a:t>Каналетто</a:t>
            </a:r>
            <a:r>
              <a:rPr lang="ru-RU" sz="1800" dirty="0" smtClean="0"/>
              <a:t> - жил и творил в Италии первой половины 18 века. Его</a:t>
            </a:r>
            <a:r>
              <a:rPr lang="de-DE" sz="1800" dirty="0" smtClean="0"/>
              <a:t> </a:t>
            </a:r>
            <a:r>
              <a:rPr lang="ru-RU" sz="1800" dirty="0" smtClean="0"/>
              <a:t>Картины</a:t>
            </a:r>
            <a:r>
              <a:rPr lang="de-DE" sz="1800" dirty="0" smtClean="0"/>
              <a:t> </a:t>
            </a:r>
            <a:r>
              <a:rPr lang="ru-RU" sz="1800" dirty="0" smtClean="0"/>
              <a:t>буквально пронизаны любовью к родной Венеции.</a:t>
            </a:r>
          </a:p>
          <a:p>
            <a:endParaRPr lang="de-DE" sz="1800" dirty="0" smtClean="0"/>
          </a:p>
          <a:p>
            <a:endParaRPr lang="de-DE" sz="1800" dirty="0" smtClean="0"/>
          </a:p>
          <a:p>
            <a:endParaRPr lang="de-DE" sz="1800" dirty="0" smtClean="0"/>
          </a:p>
          <a:p>
            <a:endParaRPr lang="de-DE" sz="1800" dirty="0" smtClean="0"/>
          </a:p>
          <a:p>
            <a:endParaRPr lang="ru-RU" dirty="0"/>
          </a:p>
        </p:txBody>
      </p:sp>
      <p:pic>
        <p:nvPicPr>
          <p:cNvPr id="4" name="Рисунок 3" descr="дрезденская галерея_3">
            <a:hlinkClick r:id="rId2"/>
          </p:cNvPr>
          <p:cNvPicPr/>
          <p:nvPr/>
        </p:nvPicPr>
        <p:blipFill>
          <a:blip r:embed="rId3" cstate="print"/>
          <a:srcRect/>
          <a:stretch>
            <a:fillRect/>
          </a:stretch>
        </p:blipFill>
        <p:spPr bwMode="auto">
          <a:xfrm>
            <a:off x="1115616" y="1772816"/>
            <a:ext cx="6768752" cy="36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418928"/>
          </a:xfrm>
        </p:spPr>
        <p:txBody>
          <a:bodyPr/>
          <a:lstStyle/>
          <a:p>
            <a:r>
              <a:rPr lang="ru-RU" sz="2000" dirty="0" smtClean="0"/>
              <a:t>Знаменитую </a:t>
            </a:r>
            <a:r>
              <a:rPr lang="ru-RU" sz="2000" b="1" dirty="0" smtClean="0"/>
              <a:t>«Шоколадницу»</a:t>
            </a:r>
            <a:r>
              <a:rPr lang="ru-RU" sz="2000" dirty="0" smtClean="0"/>
              <a:t> работы </a:t>
            </a:r>
            <a:r>
              <a:rPr lang="ru-RU" sz="2000" b="1" dirty="0" smtClean="0"/>
              <a:t>Жана </a:t>
            </a:r>
            <a:r>
              <a:rPr lang="ru-RU" sz="2000" b="1" dirty="0" err="1" smtClean="0"/>
              <a:t>Этьена</a:t>
            </a:r>
            <a:r>
              <a:rPr lang="ru-RU" sz="2000" b="1" dirty="0" smtClean="0"/>
              <a:t> </a:t>
            </a:r>
            <a:r>
              <a:rPr lang="ru-RU" sz="2000" b="1" dirty="0" err="1" smtClean="0"/>
              <a:t>Лиотара</a:t>
            </a:r>
            <a:r>
              <a:rPr lang="ru-RU" sz="2000" dirty="0" smtClean="0"/>
              <a:t> также можно увидеть в Дрезденской картинной галерее.</a:t>
            </a:r>
          </a:p>
          <a:p>
            <a:endParaRPr lang="ru-RU" dirty="0"/>
          </a:p>
        </p:txBody>
      </p:sp>
      <p:pic>
        <p:nvPicPr>
          <p:cNvPr id="4" name="Рисунок 3" descr="дрезденская галерея_4">
            <a:hlinkClick r:id="rId2"/>
          </p:cNvPr>
          <p:cNvPicPr/>
          <p:nvPr/>
        </p:nvPicPr>
        <p:blipFill>
          <a:blip r:embed="rId3" cstate="print"/>
          <a:srcRect/>
          <a:stretch>
            <a:fillRect/>
          </a:stretch>
        </p:blipFill>
        <p:spPr bwMode="auto">
          <a:xfrm>
            <a:off x="2771800" y="1628800"/>
            <a:ext cx="3600400" cy="41044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502920" y="530352"/>
            <a:ext cx="8183880" cy="5346920"/>
          </a:xfrm>
        </p:spPr>
        <p:txBody>
          <a:bodyPr/>
          <a:lstStyle/>
          <a:p>
            <a:r>
              <a:rPr lang="ru-RU" sz="2000" dirty="0" smtClean="0"/>
              <a:t>На портрете кисти </a:t>
            </a:r>
            <a:r>
              <a:rPr lang="ru-RU" sz="2000" b="1" dirty="0" err="1" smtClean="0"/>
              <a:t>Ганса</a:t>
            </a:r>
            <a:r>
              <a:rPr lang="ru-RU" sz="2000" b="1" dirty="0" smtClean="0"/>
              <a:t> Гольбейна Младшего</a:t>
            </a:r>
            <a:r>
              <a:rPr lang="ru-RU" sz="2000" dirty="0" smtClean="0"/>
              <a:t> мы можем увидеть неординарную личность того времени – мореплавателя, полководца и дипломата Шарля де </a:t>
            </a:r>
            <a:r>
              <a:rPr lang="ru-RU" sz="2000" dirty="0" err="1" smtClean="0"/>
              <a:t>Моретта</a:t>
            </a:r>
            <a:r>
              <a:rPr lang="ru-RU" sz="2000" dirty="0" smtClean="0"/>
              <a:t>.</a:t>
            </a:r>
          </a:p>
          <a:p>
            <a:endParaRPr lang="ru-RU" dirty="0"/>
          </a:p>
        </p:txBody>
      </p:sp>
      <p:pic>
        <p:nvPicPr>
          <p:cNvPr id="6" name="Рисунок 5" descr="дрезденская галерея_5">
            <a:hlinkClick r:id="rId2"/>
          </p:cNvPr>
          <p:cNvPicPr/>
          <p:nvPr/>
        </p:nvPicPr>
        <p:blipFill>
          <a:blip r:embed="rId3" cstate="print"/>
          <a:srcRect/>
          <a:stretch>
            <a:fillRect/>
          </a:stretch>
        </p:blipFill>
        <p:spPr bwMode="auto">
          <a:xfrm>
            <a:off x="2555776" y="1700808"/>
            <a:ext cx="3600400" cy="3943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418928"/>
          </a:xfrm>
        </p:spPr>
        <p:txBody>
          <a:bodyPr/>
          <a:lstStyle/>
          <a:p>
            <a:r>
              <a:rPr lang="ru-RU" sz="1800" dirty="0" smtClean="0"/>
              <a:t>Невозможно пройти и мимо </a:t>
            </a:r>
            <a:r>
              <a:rPr lang="ru-RU" sz="1800" b="1" dirty="0" smtClean="0"/>
              <a:t>портрета молодого человека</a:t>
            </a:r>
            <a:r>
              <a:rPr lang="ru-RU" sz="1800" dirty="0" smtClean="0"/>
              <a:t> кисти другого немецкого мастера - </a:t>
            </a:r>
            <a:r>
              <a:rPr lang="ru-RU" sz="1800" b="1" dirty="0" smtClean="0"/>
              <a:t>Альбрехта Дюрера</a:t>
            </a:r>
            <a:r>
              <a:rPr lang="ru-RU" sz="1800" dirty="0" smtClean="0"/>
              <a:t>. Пусть имя юноши с портрета и не осталось в истории, но это отнюдь не уменьшает художественной ценности полотна.</a:t>
            </a:r>
          </a:p>
          <a:p>
            <a:endParaRPr lang="ru-RU" dirty="0"/>
          </a:p>
        </p:txBody>
      </p:sp>
      <p:pic>
        <p:nvPicPr>
          <p:cNvPr id="5" name="Рисунок 4" descr="дрезденская галерея_6">
            <a:hlinkClick r:id="rId2"/>
          </p:cNvPr>
          <p:cNvPicPr/>
          <p:nvPr/>
        </p:nvPicPr>
        <p:blipFill>
          <a:blip r:embed="rId3" cstate="print"/>
          <a:srcRect/>
          <a:stretch>
            <a:fillRect/>
          </a:stretch>
        </p:blipFill>
        <p:spPr bwMode="auto">
          <a:xfrm>
            <a:off x="3203848" y="1772816"/>
            <a:ext cx="2952328" cy="40324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418928"/>
          </a:xfrm>
        </p:spPr>
        <p:txBody>
          <a:bodyPr>
            <a:normAutofit/>
          </a:bodyPr>
          <a:lstStyle/>
          <a:p>
            <a:r>
              <a:rPr lang="ru-RU" sz="1800" dirty="0" smtClean="0"/>
              <a:t>Работы одного из учеников Рубенса, </a:t>
            </a:r>
            <a:r>
              <a:rPr lang="ru-RU" sz="1800" b="1" dirty="0" err="1" smtClean="0"/>
              <a:t>Антониса</a:t>
            </a:r>
            <a:r>
              <a:rPr lang="ru-RU" sz="1800" b="1" dirty="0" smtClean="0"/>
              <a:t> </a:t>
            </a:r>
            <a:r>
              <a:rPr lang="ru-RU" sz="1800" b="1" dirty="0" err="1" smtClean="0"/>
              <a:t>ван</a:t>
            </a:r>
            <a:r>
              <a:rPr lang="ru-RU" sz="1800" b="1" dirty="0" smtClean="0"/>
              <a:t> Дейка</a:t>
            </a:r>
            <a:r>
              <a:rPr lang="ru-RU" sz="1800" dirty="0" smtClean="0"/>
              <a:t>, также украшают собой стены Дрезденской галереи. </a:t>
            </a:r>
            <a:r>
              <a:rPr lang="ru-RU" sz="1800" b="1" dirty="0" smtClean="0"/>
              <a:t>«Портрет воина в латах с красной повязкой»</a:t>
            </a:r>
            <a:r>
              <a:rPr lang="ru-RU" sz="1800" dirty="0" smtClean="0"/>
              <a:t> изображает молодого энергичного юношу облаченного в броню</a:t>
            </a:r>
            <a:endParaRPr lang="ru-RU" sz="1800" dirty="0"/>
          </a:p>
        </p:txBody>
      </p:sp>
      <p:pic>
        <p:nvPicPr>
          <p:cNvPr id="4" name="Рисунок 3" descr="дрезденская галерея_9">
            <a:hlinkClick r:id="rId2"/>
          </p:cNvPr>
          <p:cNvPicPr/>
          <p:nvPr/>
        </p:nvPicPr>
        <p:blipFill>
          <a:blip r:embed="rId3" cstate="print"/>
          <a:srcRect/>
          <a:stretch>
            <a:fillRect/>
          </a:stretch>
        </p:blipFill>
        <p:spPr bwMode="auto">
          <a:xfrm>
            <a:off x="3059832" y="1772816"/>
            <a:ext cx="3384376" cy="41764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418928"/>
          </a:xfrm>
        </p:spPr>
        <p:txBody>
          <a:bodyPr/>
          <a:lstStyle/>
          <a:p>
            <a:r>
              <a:rPr lang="ru-RU" sz="1600" dirty="0" smtClean="0"/>
              <a:t>Невозможно не упомянуть о великом мастере с трагической судьбой, чьи полотна также нашли себе место в стенах Дрезденской галереи. Речь о </a:t>
            </a:r>
            <a:r>
              <a:rPr lang="ru-RU" sz="1600" b="1" dirty="0" smtClean="0"/>
              <a:t>Рембрандте </a:t>
            </a:r>
            <a:r>
              <a:rPr lang="ru-RU" sz="1600" b="1" dirty="0" err="1" smtClean="0"/>
              <a:t>ван</a:t>
            </a:r>
            <a:r>
              <a:rPr lang="ru-RU" sz="1600" b="1" dirty="0" smtClean="0"/>
              <a:t> Рейне</a:t>
            </a:r>
            <a:r>
              <a:rPr lang="ru-RU" sz="1600" dirty="0" smtClean="0"/>
              <a:t>, картины которого поражают трагизмом. Одна из самых светлых его работ – </a:t>
            </a:r>
            <a:r>
              <a:rPr lang="ru-RU" sz="1600" b="1" dirty="0" smtClean="0"/>
              <a:t>портрет жены, </a:t>
            </a:r>
            <a:r>
              <a:rPr lang="ru-RU" sz="1600" b="1" dirty="0" err="1" smtClean="0"/>
              <a:t>Саскии</a:t>
            </a:r>
            <a:r>
              <a:rPr lang="ru-RU" sz="1600" b="1" dirty="0" smtClean="0"/>
              <a:t> </a:t>
            </a:r>
            <a:r>
              <a:rPr lang="ru-RU" sz="1600" b="1" dirty="0" err="1" smtClean="0"/>
              <a:t>ван</a:t>
            </a:r>
            <a:r>
              <a:rPr lang="ru-RU" sz="1600" b="1" dirty="0" smtClean="0"/>
              <a:t> </a:t>
            </a:r>
            <a:r>
              <a:rPr lang="ru-RU" sz="1600" b="1" dirty="0" err="1" smtClean="0"/>
              <a:t>Эленбург</a:t>
            </a:r>
            <a:r>
              <a:rPr lang="ru-RU" sz="1600" dirty="0" smtClean="0"/>
              <a:t>.</a:t>
            </a:r>
          </a:p>
          <a:p>
            <a:endParaRPr lang="ru-RU" dirty="0"/>
          </a:p>
        </p:txBody>
      </p:sp>
      <p:pic>
        <p:nvPicPr>
          <p:cNvPr id="4" name="Рисунок 3" descr="дрезденская галерея_10">
            <a:hlinkClick r:id="rId2"/>
          </p:cNvPr>
          <p:cNvPicPr/>
          <p:nvPr/>
        </p:nvPicPr>
        <p:blipFill>
          <a:blip r:embed="rId3" cstate="print"/>
          <a:srcRect/>
          <a:stretch>
            <a:fillRect/>
          </a:stretch>
        </p:blipFill>
        <p:spPr bwMode="auto">
          <a:xfrm>
            <a:off x="3563888" y="1844824"/>
            <a:ext cx="3024336" cy="402488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202904"/>
          </a:xfrm>
        </p:spPr>
        <p:txBody>
          <a:bodyPr>
            <a:normAutofit fontScale="70000" lnSpcReduction="20000"/>
          </a:bodyPr>
          <a:lstStyle/>
          <a:p>
            <a:r>
              <a:rPr lang="ru-RU" sz="5200" b="1" dirty="0" smtClean="0">
                <a:solidFill>
                  <a:srgbClr val="0070C0"/>
                </a:solidFill>
              </a:rPr>
              <a:t>Знаменитые картины Дрезденской картинной галереи</a:t>
            </a:r>
            <a:endParaRPr lang="de-DE" sz="5200" b="1" dirty="0" smtClean="0">
              <a:solidFill>
                <a:srgbClr val="0070C0"/>
              </a:solidFill>
            </a:endParaRPr>
          </a:p>
          <a:p>
            <a:endParaRPr lang="ru-RU" dirty="0" smtClean="0"/>
          </a:p>
          <a:p>
            <a:r>
              <a:rPr lang="ru-RU" b="1" dirty="0" smtClean="0"/>
              <a:t>Галерея старых мастеров</a:t>
            </a:r>
            <a:endParaRPr lang="de-DE" b="1" dirty="0" smtClean="0"/>
          </a:p>
          <a:p>
            <a:endParaRPr lang="ru-RU" dirty="0" smtClean="0"/>
          </a:p>
          <a:p>
            <a:r>
              <a:rPr lang="ru-RU" i="1" dirty="0" smtClean="0"/>
              <a:t>Всего постоянная коллекция старинной галереи города Дрезден насчитывает свыше 750 полотен кисти художников эпох Средневековья и Возрождения (Раннего и Высокого). Большая часть имеющихся картин находятся на реставрации. Среди них есть произведения Рафаэля </a:t>
            </a:r>
            <a:r>
              <a:rPr lang="ru-RU" i="1" dirty="0" err="1" smtClean="0"/>
              <a:t>Санти</a:t>
            </a:r>
            <a:r>
              <a:rPr lang="ru-RU" i="1" dirty="0" smtClean="0"/>
              <a:t>, Тициана, Рембрандта, Альбрехта Дюрера, Веласкеса, </a:t>
            </a:r>
            <a:r>
              <a:rPr lang="ru-RU" i="1" dirty="0" err="1" smtClean="0"/>
              <a:t>Бернардино</a:t>
            </a:r>
            <a:r>
              <a:rPr lang="ru-RU" i="1" dirty="0" smtClean="0"/>
              <a:t> Пинтуриккио, </a:t>
            </a:r>
            <a:r>
              <a:rPr lang="ru-RU" i="1" dirty="0" err="1" smtClean="0"/>
              <a:t>Франческо</a:t>
            </a:r>
            <a:r>
              <a:rPr lang="ru-RU" i="1" dirty="0" smtClean="0"/>
              <a:t> </a:t>
            </a:r>
            <a:r>
              <a:rPr lang="ru-RU" i="1" dirty="0" err="1" smtClean="0"/>
              <a:t>Франча</a:t>
            </a:r>
            <a:r>
              <a:rPr lang="ru-RU" i="1" dirty="0" smtClean="0"/>
              <a:t>, Питера Рубенса, Веласкеса, Никола Пуссена, </a:t>
            </a:r>
            <a:r>
              <a:rPr lang="ru-RU" i="1" dirty="0" err="1" smtClean="0"/>
              <a:t>Сандро</a:t>
            </a:r>
            <a:r>
              <a:rPr lang="ru-RU" i="1" dirty="0" smtClean="0"/>
              <a:t> Боттичелли, Лоренцо </a:t>
            </a:r>
            <a:r>
              <a:rPr lang="ru-RU" i="1" dirty="0" err="1" smtClean="0"/>
              <a:t>ди</a:t>
            </a:r>
            <a:r>
              <a:rPr lang="ru-RU" i="1" dirty="0" smtClean="0"/>
              <a:t> </a:t>
            </a:r>
            <a:r>
              <a:rPr lang="ru-RU" i="1" dirty="0" err="1" smtClean="0"/>
              <a:t>Креди</a:t>
            </a:r>
            <a:r>
              <a:rPr lang="ru-RU" i="1" dirty="0" smtClean="0"/>
              <a:t> и других знаменитых художнико</a:t>
            </a:r>
            <a:r>
              <a:rPr lang="ru-RU" dirty="0" smtClean="0"/>
              <a:t>в</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дрезденская картинная галерея 1">
            <a:hlinkClick r:id="rId2"/>
          </p:cNvPr>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267744" y="404664"/>
            <a:ext cx="4608512" cy="5544616"/>
          </a:xfrm>
          <a:prstGeom prst="rect">
            <a:avLst/>
          </a:prstGeom>
          <a:noFill/>
          <a:ln>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дрезденская картинная галерея 2">
            <a:hlinkClick r:id="rId2"/>
          </p:cNvPr>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404664"/>
            <a:ext cx="4248472" cy="5472608"/>
          </a:xfrm>
          <a:prstGeom prst="rect">
            <a:avLst/>
          </a:prstGeom>
          <a:noFill/>
          <a:ln>
            <a:no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404664"/>
            <a:ext cx="8183880" cy="5544616"/>
          </a:xfrm>
        </p:spPr>
        <p:txBody>
          <a:bodyPr>
            <a:normAutofit/>
          </a:bodyPr>
          <a:lstStyle/>
          <a:p>
            <a:r>
              <a:rPr lang="ru-RU" dirty="0" smtClean="0">
                <a:solidFill>
                  <a:srgbClr val="C00000"/>
                </a:solidFill>
              </a:rPr>
              <a:t>Самыми известными картинами этой части Дрезденской картинной галереи считаются:</a:t>
            </a:r>
          </a:p>
          <a:p>
            <a:pPr lvl="0"/>
            <a:r>
              <a:rPr lang="ru-RU" dirty="0" smtClean="0">
                <a:solidFill>
                  <a:srgbClr val="C00000"/>
                </a:solidFill>
              </a:rPr>
              <a:t>«Сикстинская Мадонна», Рафаэля;</a:t>
            </a:r>
          </a:p>
          <a:p>
            <a:pPr lvl="0"/>
            <a:r>
              <a:rPr lang="ru-RU" dirty="0" smtClean="0">
                <a:solidFill>
                  <a:srgbClr val="C00000"/>
                </a:solidFill>
              </a:rPr>
              <a:t>«Шоколадница», Жан </a:t>
            </a:r>
            <a:r>
              <a:rPr lang="ru-RU" dirty="0" err="1" smtClean="0">
                <a:solidFill>
                  <a:srgbClr val="C00000"/>
                </a:solidFill>
              </a:rPr>
              <a:t>Этьен</a:t>
            </a:r>
            <a:r>
              <a:rPr lang="ru-RU" dirty="0" smtClean="0">
                <a:solidFill>
                  <a:srgbClr val="C00000"/>
                </a:solidFill>
              </a:rPr>
              <a:t> </a:t>
            </a:r>
            <a:r>
              <a:rPr lang="ru-RU" dirty="0" err="1" smtClean="0">
                <a:solidFill>
                  <a:srgbClr val="C00000"/>
                </a:solidFill>
              </a:rPr>
              <a:t>Лиотара</a:t>
            </a:r>
            <a:r>
              <a:rPr lang="ru-RU" dirty="0" smtClean="0">
                <a:solidFill>
                  <a:srgbClr val="C00000"/>
                </a:solidFill>
              </a:rPr>
              <a:t>;</a:t>
            </a:r>
          </a:p>
          <a:p>
            <a:pPr lvl="0"/>
            <a:r>
              <a:rPr lang="ru-RU" dirty="0" smtClean="0">
                <a:solidFill>
                  <a:srgbClr val="C00000"/>
                </a:solidFill>
              </a:rPr>
              <a:t>«Портрет мальчика», </a:t>
            </a:r>
            <a:r>
              <a:rPr lang="ru-RU" dirty="0" err="1" smtClean="0">
                <a:solidFill>
                  <a:srgbClr val="C00000"/>
                </a:solidFill>
              </a:rPr>
              <a:t>Бернардино</a:t>
            </a:r>
            <a:r>
              <a:rPr lang="ru-RU" dirty="0" smtClean="0">
                <a:solidFill>
                  <a:srgbClr val="C00000"/>
                </a:solidFill>
              </a:rPr>
              <a:t> Пинтуриккио;</a:t>
            </a:r>
          </a:p>
          <a:p>
            <a:pPr lvl="0"/>
            <a:r>
              <a:rPr lang="ru-RU" dirty="0" smtClean="0">
                <a:solidFill>
                  <a:srgbClr val="C00000"/>
                </a:solidFill>
              </a:rPr>
              <a:t>«Автопортрет с </a:t>
            </a:r>
            <a:r>
              <a:rPr lang="ru-RU" dirty="0" err="1" smtClean="0">
                <a:solidFill>
                  <a:srgbClr val="C00000"/>
                </a:solidFill>
              </a:rPr>
              <a:t>Саскией</a:t>
            </a:r>
            <a:r>
              <a:rPr lang="ru-RU" dirty="0" smtClean="0">
                <a:solidFill>
                  <a:srgbClr val="C00000"/>
                </a:solidFill>
              </a:rPr>
              <a:t>», </a:t>
            </a:r>
            <a:r>
              <a:rPr lang="ru-RU" dirty="0" err="1" smtClean="0">
                <a:solidFill>
                  <a:srgbClr val="C00000"/>
                </a:solidFill>
              </a:rPr>
              <a:t>Рембранта</a:t>
            </a:r>
            <a:r>
              <a:rPr lang="ru-RU" dirty="0" smtClean="0">
                <a:solidFill>
                  <a:srgbClr val="C00000"/>
                </a:solidFill>
              </a:rPr>
              <a:t>;</a:t>
            </a:r>
          </a:p>
          <a:p>
            <a:pPr lvl="0"/>
            <a:r>
              <a:rPr lang="ru-RU" dirty="0" smtClean="0">
                <a:solidFill>
                  <a:srgbClr val="C00000"/>
                </a:solidFill>
              </a:rPr>
              <a:t>«Динарий кесаря», Тициана;</a:t>
            </a:r>
          </a:p>
          <a:p>
            <a:pPr lvl="0"/>
            <a:r>
              <a:rPr lang="ru-RU" dirty="0" smtClean="0">
                <a:solidFill>
                  <a:srgbClr val="C00000"/>
                </a:solidFill>
              </a:rPr>
              <a:t>«Девушка, читающая письмо у окна», Яна Вермеера Дельфтского.</a:t>
            </a: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de-DE" dirty="0" smtClean="0"/>
              <a:t>Das Leben ist kurz</a:t>
            </a:r>
            <a:br>
              <a:rPr lang="de-DE" dirty="0" smtClean="0"/>
            </a:br>
            <a:r>
              <a:rPr lang="de-DE" dirty="0" smtClean="0"/>
              <a:t>Die Kunst ist ewig</a:t>
            </a:r>
            <a:endParaRPr lang="ru-RU" dirty="0"/>
          </a:p>
        </p:txBody>
      </p:sp>
      <p:sp>
        <p:nvSpPr>
          <p:cNvPr id="3" name="Подзаголовок 2"/>
          <p:cNvSpPr>
            <a:spLocks noGrp="1"/>
          </p:cNvSpPr>
          <p:nvPr>
            <p:ph type="subTitle" idx="1"/>
          </p:nvPr>
        </p:nvSpPr>
        <p:spPr/>
        <p:txBody>
          <a:bodyPr>
            <a:noAutofit/>
          </a:bodyPr>
          <a:lstStyle/>
          <a:p>
            <a:r>
              <a:rPr lang="ru-RU" sz="3600" dirty="0" smtClean="0"/>
              <a:t>Жизнь коротка</a:t>
            </a:r>
          </a:p>
          <a:p>
            <a:r>
              <a:rPr lang="ru-RU" sz="3600" dirty="0" smtClean="0"/>
              <a:t>Искусство вечно</a:t>
            </a:r>
            <a:endParaRPr lang="ru-RU" sz="3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дрезденская картинная галерея 3">
            <a:hlinkClick r:id="rId2"/>
          </p:cNvPr>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115616" y="1124744"/>
            <a:ext cx="2376264" cy="4032448"/>
          </a:xfrm>
          <a:prstGeom prst="rect">
            <a:avLst/>
          </a:prstGeom>
          <a:noFill/>
          <a:ln>
            <a:noFill/>
          </a:ln>
        </p:spPr>
      </p:pic>
      <p:pic>
        <p:nvPicPr>
          <p:cNvPr id="5" name="Рисунок 4" descr="дрезденская картинная галерея 4">
            <a:hlinkClick r:id="rId4"/>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91880" y="1124744"/>
            <a:ext cx="2520280" cy="4032448"/>
          </a:xfrm>
          <a:prstGeom prst="rect">
            <a:avLst/>
          </a:prstGeom>
          <a:noFill/>
          <a:ln>
            <a:noFill/>
          </a:ln>
        </p:spPr>
      </p:pic>
      <p:pic>
        <p:nvPicPr>
          <p:cNvPr id="6" name="Рисунок 5" descr="дрезденская картинная галерея 5">
            <a:hlinkClick r:id="rId6"/>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012160" y="1124744"/>
            <a:ext cx="2263135" cy="4032448"/>
          </a:xfrm>
          <a:prstGeom prst="rect">
            <a:avLst/>
          </a:prstGeom>
          <a:noFill/>
          <a:ln>
            <a:noFill/>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Содержимое 5" descr="дрезденская картинная галерея 6">
            <a:hlinkClick r:id="rId2"/>
          </p:cNvPr>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1052736"/>
            <a:ext cx="2448272" cy="4320480"/>
          </a:xfrm>
          <a:prstGeom prst="rect">
            <a:avLst/>
          </a:prstGeom>
          <a:noFill/>
          <a:ln>
            <a:noFill/>
          </a:ln>
        </p:spPr>
      </p:pic>
      <p:pic>
        <p:nvPicPr>
          <p:cNvPr id="7" name="Рисунок 6" descr="дрезденская картинная галерея 7">
            <a:hlinkClick r:id="rId4"/>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19872" y="1052736"/>
            <a:ext cx="2247691" cy="4320480"/>
          </a:xfrm>
          <a:prstGeom prst="rect">
            <a:avLst/>
          </a:prstGeom>
          <a:noFill/>
          <a:ln>
            <a:noFill/>
          </a:ln>
        </p:spPr>
      </p:pic>
      <p:pic>
        <p:nvPicPr>
          <p:cNvPr id="8" name="Рисунок 7" descr="дрезденская картинная галерея 8">
            <a:hlinkClick r:id="rId6"/>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52120" y="1052736"/>
            <a:ext cx="2448272" cy="4320480"/>
          </a:xfrm>
          <a:prstGeom prst="rect">
            <a:avLst/>
          </a:prstGeom>
          <a:noFill/>
          <a:ln>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346920"/>
          </a:xfrm>
        </p:spPr>
        <p:txBody>
          <a:bodyPr>
            <a:normAutofit fontScale="77500" lnSpcReduction="20000"/>
          </a:bodyPr>
          <a:lstStyle/>
          <a:p>
            <a:pPr>
              <a:buNone/>
            </a:pPr>
            <a:r>
              <a:rPr lang="ru-RU" sz="4200" b="1" dirty="0" smtClean="0"/>
              <a:t>Галерея новых мастеров</a:t>
            </a:r>
          </a:p>
          <a:p>
            <a:pPr>
              <a:buNone/>
            </a:pPr>
            <a:r>
              <a:rPr lang="ru-RU" dirty="0" smtClean="0"/>
              <a:t>Здесь выставлены не менее популярные художники Европы, которые творили в 19 и 20 веках. Всего здесь хранится около 2500 произведений, из которых только 300 выставляются.</a:t>
            </a:r>
          </a:p>
          <a:p>
            <a:pPr>
              <a:buNone/>
            </a:pPr>
            <a:r>
              <a:rPr lang="ru-RU" dirty="0" smtClean="0"/>
              <a:t>Среди выставленных художников наиболее популярен немецкий художник-романтик </a:t>
            </a:r>
            <a:r>
              <a:rPr lang="ru-RU" dirty="0" err="1" smtClean="0"/>
              <a:t>Каспар</a:t>
            </a:r>
            <a:r>
              <a:rPr lang="ru-RU" dirty="0" smtClean="0"/>
              <a:t> Давид Фридрих Герхард Рихтер. В этом же направлении работали Карл Густав </a:t>
            </a:r>
            <a:r>
              <a:rPr lang="ru-RU" dirty="0" err="1" smtClean="0"/>
              <a:t>Карус</a:t>
            </a:r>
            <a:r>
              <a:rPr lang="ru-RU" dirty="0" smtClean="0"/>
              <a:t>, Людвиг Рихтер и Йохан </a:t>
            </a:r>
            <a:r>
              <a:rPr lang="ru-RU" dirty="0" err="1" smtClean="0"/>
              <a:t>Кристиан</a:t>
            </a:r>
            <a:r>
              <a:rPr lang="ru-RU" dirty="0" smtClean="0"/>
              <a:t> Даль.</a:t>
            </a:r>
          </a:p>
          <a:p>
            <a:pPr>
              <a:buNone/>
            </a:pPr>
            <a:r>
              <a:rPr lang="ru-RU" dirty="0" smtClean="0"/>
              <a:t>Из импрессионистов в залах этой галереи представлены Клод Моне, Эдгар Дега, Макс </a:t>
            </a:r>
            <a:r>
              <a:rPr lang="ru-RU" dirty="0" err="1" smtClean="0"/>
              <a:t>Либерман</a:t>
            </a:r>
            <a:r>
              <a:rPr lang="ru-RU" dirty="0" smtClean="0"/>
              <a:t>, Эдуард Мане, Макс </a:t>
            </a:r>
            <a:r>
              <a:rPr lang="ru-RU" dirty="0" err="1" smtClean="0"/>
              <a:t>Слефогт</a:t>
            </a:r>
            <a:r>
              <a:rPr lang="ru-RU" dirty="0" smtClean="0"/>
              <a:t>. Кроме этого есть произведения </a:t>
            </a:r>
            <a:r>
              <a:rPr lang="ru-RU" dirty="0" err="1" smtClean="0"/>
              <a:t>Отто</a:t>
            </a:r>
            <a:r>
              <a:rPr lang="ru-RU" dirty="0" smtClean="0"/>
              <a:t> </a:t>
            </a:r>
            <a:r>
              <a:rPr lang="ru-RU" dirty="0" err="1" smtClean="0"/>
              <a:t>Дикса</a:t>
            </a:r>
            <a:r>
              <a:rPr lang="ru-RU" dirty="0" smtClean="0"/>
              <a:t> (экспрессионист), Карла Лозе, Винсента Ван </a:t>
            </a:r>
            <a:r>
              <a:rPr lang="ru-RU" dirty="0" err="1" smtClean="0"/>
              <a:t>Гога</a:t>
            </a:r>
            <a:r>
              <a:rPr lang="ru-RU" dirty="0" smtClean="0"/>
              <a:t>, Поля Гогена и Георга </a:t>
            </a:r>
            <a:r>
              <a:rPr lang="ru-RU" dirty="0" err="1" smtClean="0"/>
              <a:t>Базелитца</a:t>
            </a:r>
            <a:r>
              <a:rPr lang="ru-RU" dirty="0" smtClean="0"/>
              <a:t>.</a:t>
            </a: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346920"/>
          </a:xfrm>
        </p:spPr>
        <p:txBody>
          <a:bodyPr>
            <a:normAutofit fontScale="77500" lnSpcReduction="20000"/>
          </a:bodyPr>
          <a:lstStyle/>
          <a:p>
            <a:pPr algn="ctr">
              <a:buNone/>
            </a:pPr>
            <a:r>
              <a:rPr lang="ru-RU" sz="5100" b="1" dirty="0" smtClean="0"/>
              <a:t>Коллекция скульптур</a:t>
            </a:r>
            <a:endParaRPr lang="ru-RU" sz="5100" dirty="0" smtClean="0"/>
          </a:p>
          <a:p>
            <a:pPr>
              <a:buNone/>
            </a:pPr>
            <a:r>
              <a:rPr lang="ru-RU" dirty="0" smtClean="0"/>
              <a:t>На первом этаже представлены статуи, созданные, начиная с античных времен и заканчивая 21 веком. Здесь собрана наиболее полная коллекция произведений Огюста Родена. Среди скульптур других авторов можно выделить «Балерину» Эдгара Дега и «Преклонившая колено» Вильгельма </a:t>
            </a:r>
            <a:r>
              <a:rPr lang="ru-RU" dirty="0" err="1" smtClean="0"/>
              <a:t>Лембрука</a:t>
            </a:r>
            <a:r>
              <a:rPr lang="ru-RU" dirty="0" smtClean="0"/>
              <a:t>.</a:t>
            </a:r>
          </a:p>
          <a:p>
            <a:pPr>
              <a:buNone/>
            </a:pPr>
            <a:r>
              <a:rPr lang="ru-RU" dirty="0" smtClean="0"/>
              <a:t>Кроме картин и статуй, в этом музее собрана интересная коллекция монет, печатей, оттисков и других интереснейших экспонатов мирового культурного наследия.</a:t>
            </a:r>
          </a:p>
          <a:p>
            <a:pPr>
              <a:buNone/>
            </a:pPr>
            <a:r>
              <a:rPr lang="ru-RU" dirty="0" smtClean="0"/>
              <a:t>Несмотря на войны и другие катаклизмы Дрезденская картинная галерея хранит свои сокровища и дает возможность познакомиться с ними всем желающим.</a:t>
            </a:r>
          </a:p>
          <a:p>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дрезденская картинная галерея 11">
            <a:hlinkClick r:id="rId2"/>
          </p:cNvPr>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052736"/>
            <a:ext cx="2808312" cy="2232248"/>
          </a:xfrm>
          <a:prstGeom prst="rect">
            <a:avLst/>
          </a:prstGeom>
          <a:noFill/>
          <a:ln>
            <a:noFill/>
          </a:ln>
        </p:spPr>
      </p:pic>
      <p:pic>
        <p:nvPicPr>
          <p:cNvPr id="5" name="Рисунок 4" descr="дрезденская картинная галерея 12">
            <a:hlinkClick r:id="rId4"/>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47864" y="1052736"/>
            <a:ext cx="2448272" cy="2232248"/>
          </a:xfrm>
          <a:prstGeom prst="rect">
            <a:avLst/>
          </a:prstGeom>
          <a:noFill/>
          <a:ln>
            <a:noFill/>
          </a:ln>
        </p:spPr>
      </p:pic>
      <p:pic>
        <p:nvPicPr>
          <p:cNvPr id="6" name="Рисунок 5" descr="дрезденская картинная галерея 13">
            <a:hlinkClick r:id="rId6"/>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724128" y="1052736"/>
            <a:ext cx="2736304" cy="2232248"/>
          </a:xfrm>
          <a:prstGeom prst="rect">
            <a:avLst/>
          </a:prstGeom>
          <a:noFill/>
          <a:ln>
            <a:noFill/>
          </a:ln>
        </p:spPr>
      </p:pic>
      <p:pic>
        <p:nvPicPr>
          <p:cNvPr id="7" name="Рисунок 6" descr="дрезденская картинная галерея 14">
            <a:hlinkClick r:id="rId8"/>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67544" y="3284984"/>
            <a:ext cx="2808312" cy="2016224"/>
          </a:xfrm>
          <a:prstGeom prst="rect">
            <a:avLst/>
          </a:prstGeom>
          <a:noFill/>
          <a:ln>
            <a:noFill/>
          </a:ln>
        </p:spPr>
      </p:pic>
      <p:pic>
        <p:nvPicPr>
          <p:cNvPr id="8" name="Рисунок 7" descr="дрезденская картинная галерея 15">
            <a:hlinkClick r:id="rId10"/>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275856" y="3284984"/>
            <a:ext cx="2448272" cy="2016224"/>
          </a:xfrm>
          <a:prstGeom prst="rect">
            <a:avLst/>
          </a:prstGeom>
          <a:noFill/>
          <a:ln>
            <a:noFill/>
          </a:ln>
        </p:spPr>
      </p:pic>
      <p:pic>
        <p:nvPicPr>
          <p:cNvPr id="9" name="Рисунок 8" descr="дрезденская картинная галерея 16">
            <a:hlinkClick r:id="rId12"/>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724128" y="3284984"/>
            <a:ext cx="2736304" cy="2016224"/>
          </a:xfrm>
          <a:prstGeom prst="rect">
            <a:avLst/>
          </a:prstGeom>
          <a:noFill/>
          <a:ln>
            <a:no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274912"/>
          </a:xfrm>
        </p:spPr>
        <p:txBody>
          <a:bodyPr>
            <a:normAutofit/>
          </a:bodyPr>
          <a:lstStyle/>
          <a:p>
            <a:pPr algn="ctr">
              <a:buNone/>
            </a:pPr>
            <a:r>
              <a:rPr lang="de-DE" sz="4000" dirty="0" smtClean="0"/>
              <a:t>Während des Krieges</a:t>
            </a:r>
          </a:p>
          <a:p>
            <a:pPr>
              <a:buNone/>
            </a:pPr>
            <a:r>
              <a:rPr lang="de-DE" sz="2400" dirty="0" smtClean="0"/>
              <a:t>Das  Gebäude der weltberühmten Dresdener Gemäldegalerie war zerstört  und ausgebrannt</a:t>
            </a:r>
            <a:r>
              <a:rPr lang="ru-RU" sz="2400" dirty="0" smtClean="0"/>
              <a:t>.</a:t>
            </a:r>
            <a:r>
              <a:rPr lang="de-DE" sz="2400" dirty="0" smtClean="0"/>
              <a:t> Alle Kunstwerke aber waren von den Nazisten ausserhalb der Stadt gebracht worden. Die meisten Gemälde   befanden sich in einem katastrophalen Zustand. Dann wurde die gerettete Gemäldesammlung nach Moskau geschickt.In Moskau </a:t>
            </a:r>
            <a:r>
              <a:rPr lang="de-DE" sz="2400" dirty="0" smtClean="0"/>
              <a:t>wurde</a:t>
            </a:r>
            <a:r>
              <a:rPr lang="en-US" sz="2400"/>
              <a:t>n</a:t>
            </a:r>
            <a:r>
              <a:rPr lang="de-DE" sz="2400" smtClean="0"/>
              <a:t> </a:t>
            </a:r>
            <a:r>
              <a:rPr lang="de-DE" sz="2400" dirty="0" smtClean="0"/>
              <a:t>die stark beschädigten Gemälde wiederhergestellt. Die gerettete Schätze der Dresdener Gemäldegalerie sind dem deutschen Volk zurückgegeben worden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ru-RU" sz="3200" dirty="0" smtClean="0"/>
              <a:t>В галереи можно отлично провести время, прогуливаясь по аллейкам ансамбля Цвингер.</a:t>
            </a:r>
          </a:p>
          <a:p>
            <a:endParaRPr lang="ru-RU" dirty="0"/>
          </a:p>
        </p:txBody>
      </p:sp>
      <p:pic>
        <p:nvPicPr>
          <p:cNvPr id="4" name="Рисунок 3" descr="дрезденская картинная галерея 9">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2204864"/>
            <a:ext cx="8208912" cy="3672408"/>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4941168"/>
            <a:ext cx="8183880" cy="659560"/>
          </a:xfrm>
        </p:spPr>
        <p:txBody>
          <a:bodyPr>
            <a:normAutofit/>
          </a:bodyPr>
          <a:lstStyle/>
          <a:p>
            <a:pPr algn="ctr">
              <a:buNone/>
            </a:pPr>
            <a:r>
              <a:rPr lang="de-DE" sz="3200" dirty="0" smtClean="0"/>
              <a:t>Die Gemäldegalerie in Dresden</a:t>
            </a:r>
            <a:endParaRPr lang="ru-RU" sz="3200" dirty="0"/>
          </a:p>
        </p:txBody>
      </p:sp>
      <p:pic>
        <p:nvPicPr>
          <p:cNvPr id="4" name="Рисунок 3" descr="дрезденская галерея"/>
          <p:cNvPicPr/>
          <p:nvPr/>
        </p:nvPicPr>
        <p:blipFill>
          <a:blip r:embed="rId2" cstate="print"/>
          <a:srcRect/>
          <a:stretch>
            <a:fillRect/>
          </a:stretch>
        </p:blipFill>
        <p:spPr bwMode="auto">
          <a:xfrm>
            <a:off x="611560" y="476672"/>
            <a:ext cx="7848872" cy="4392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764704"/>
            <a:ext cx="8183880" cy="4959448"/>
          </a:xfrm>
        </p:spPr>
        <p:txBody>
          <a:bodyPr>
            <a:normAutofit/>
          </a:bodyPr>
          <a:lstStyle/>
          <a:p>
            <a:pPr>
              <a:buNone/>
            </a:pPr>
            <a:r>
              <a:rPr lang="de-DE" sz="2400" dirty="0" smtClean="0"/>
              <a:t>Der Zwinger wurde vom Baumeister M.D.Pöppelmann geshaffen.Den Eingang zum herrlichen Barockbau bildet das Kronentor. Der Zwinger hat viel archetektonischen Schmuck. Die</a:t>
            </a:r>
          </a:p>
          <a:p>
            <a:pPr>
              <a:buNone/>
            </a:pPr>
            <a:r>
              <a:rPr lang="de-DE" sz="2400" smtClean="0"/>
              <a:t>   zahlreichen </a:t>
            </a:r>
            <a:r>
              <a:rPr lang="de-DE" sz="2400" dirty="0" smtClean="0"/>
              <a:t>Skulpturen wurden von B. Permoser geschaffen. Die Galerie ist das Werk des berühmten Architekten Gottfried Sempers. In der Dresdener Gemäldegalerie wurden die Meisterwerke von Tizian,Vernese,Ruberns,Rembrant und andere berühmten Malern gesammelt,darunter auch </a:t>
            </a:r>
            <a:r>
              <a:rPr lang="en-US" sz="2400" dirty="0" smtClean="0"/>
              <a:t>“</a:t>
            </a:r>
            <a:r>
              <a:rPr lang="de-DE" sz="2400" dirty="0" smtClean="0"/>
              <a:t>Die Sixtinische Madonna</a:t>
            </a:r>
            <a:r>
              <a:rPr lang="en-US" sz="2400" dirty="0" smtClean="0"/>
              <a:t>”</a:t>
            </a:r>
            <a:r>
              <a:rPr lang="de-DE" sz="2400" dirty="0" smtClean="0"/>
              <a:t> von Raffael Santi   </a:t>
            </a:r>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490936"/>
          </a:xfrm>
        </p:spPr>
        <p:txBody>
          <a:bodyPr>
            <a:normAutofit fontScale="85000" lnSpcReduction="20000"/>
          </a:bodyPr>
          <a:lstStyle/>
          <a:p>
            <a:r>
              <a:rPr lang="ru-RU" dirty="0" smtClean="0"/>
              <a:t>Один из старейших художественных музеев Европы, Дрезденская картинная галерея, был основан в 1855 году. Коллекция картин для Дрезденской галереи начала формироваться и того раньше, в середине 15 столетия, и входила в ту пору в состав местной Кунсткамеры. Своего расцвета Дрезденская галерея достигла к окончанию 19 столетия, когда в ее экспозиции находилось уже около 2,5 тысяч полотен нидерландских и итальянских мастеров. К 1931 году собрание настолько расширилось, что его пришлось разделить, оставив в Дрезденской галерее лишь полотна, созданные в период с 13 по 18 столетие. Сегодня </a:t>
            </a:r>
            <a:r>
              <a:rPr lang="ru-RU" u="sng" dirty="0" smtClean="0">
                <a:hlinkClick r:id="rId2"/>
              </a:rPr>
              <a:t>Дрезден</a:t>
            </a:r>
            <a:r>
              <a:rPr lang="ru-RU" dirty="0" smtClean="0"/>
              <a:t> является одним из самых популярных туристических городов, особенно среди искусствоведов и поклонников живописи</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418928"/>
          </a:xfrm>
        </p:spPr>
        <p:txBody>
          <a:bodyPr>
            <a:normAutofit lnSpcReduction="10000"/>
          </a:bodyPr>
          <a:lstStyle/>
          <a:p>
            <a:pPr>
              <a:buNone/>
            </a:pPr>
            <a:r>
              <a:rPr lang="de-DE" sz="4400" b="1" dirty="0" smtClean="0">
                <a:solidFill>
                  <a:srgbClr val="FF0000"/>
                </a:solidFill>
              </a:rPr>
              <a:t>Die Meisterwerke der Dresdener Gemäldegalerie</a:t>
            </a:r>
          </a:p>
          <a:p>
            <a:pPr>
              <a:buNone/>
            </a:pPr>
            <a:endParaRPr lang="de-DE" sz="4400" dirty="0" smtClean="0"/>
          </a:p>
          <a:p>
            <a:pPr>
              <a:buNone/>
            </a:pPr>
            <a:r>
              <a:rPr lang="ru-RU" sz="2600" dirty="0" smtClean="0"/>
              <a:t>Жемчужиной Дрезденской галереи, безо всякого сомнения, является </a:t>
            </a:r>
            <a:r>
              <a:rPr lang="ru-RU" sz="2600" b="1" dirty="0" smtClean="0"/>
              <a:t>«Сикстинская мадонна»</a:t>
            </a:r>
            <a:r>
              <a:rPr lang="ru-RU" sz="2600" dirty="0" smtClean="0"/>
              <a:t> кисти великого </a:t>
            </a:r>
            <a:r>
              <a:rPr lang="ru-RU" sz="2600" b="1" dirty="0" smtClean="0"/>
              <a:t>Рафаэля</a:t>
            </a:r>
            <a:r>
              <a:rPr lang="ru-RU" sz="2600" dirty="0" smtClean="0"/>
              <a:t>. Эта картина появилась в коллекции во время правления курфюрста Августа III, не жалевшего для пополнения собрания ни денег, ни времени.</a:t>
            </a:r>
          </a:p>
          <a:p>
            <a:pPr>
              <a:buNone/>
            </a:pPr>
            <a:endParaRPr lang="ru-RU" sz="4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дрезденская галерея_1">
            <a:hlinkClick r:id="rId2"/>
          </p:cNvPr>
          <p:cNvPicPr>
            <a:picLocks noGrp="1"/>
          </p:cNvPicPr>
          <p:nvPr>
            <p:ph idx="1"/>
          </p:nvPr>
        </p:nvPicPr>
        <p:blipFill>
          <a:blip r:embed="rId3" cstate="print"/>
          <a:srcRect/>
          <a:stretch>
            <a:fillRect/>
          </a:stretch>
        </p:blipFill>
        <p:spPr bwMode="auto">
          <a:xfrm>
            <a:off x="1979712" y="548680"/>
            <a:ext cx="5040560" cy="52343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дрезденская галерея_2">
            <a:hlinkClick r:id="rId2"/>
          </p:cNvPr>
          <p:cNvPicPr>
            <a:picLocks noGrp="1"/>
          </p:cNvPicPr>
          <p:nvPr>
            <p:ph idx="1"/>
          </p:nvPr>
        </p:nvPicPr>
        <p:blipFill>
          <a:blip r:embed="rId3" cstate="print"/>
          <a:srcRect/>
          <a:stretch>
            <a:fillRect/>
          </a:stretch>
        </p:blipFill>
        <p:spPr bwMode="auto">
          <a:xfrm>
            <a:off x="1547664" y="1268760"/>
            <a:ext cx="6120680" cy="396043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202904"/>
          </a:xfrm>
        </p:spPr>
        <p:txBody>
          <a:bodyPr>
            <a:normAutofit/>
          </a:bodyPr>
          <a:lstStyle/>
          <a:p>
            <a:r>
              <a:rPr lang="ru-RU" dirty="0" smtClean="0"/>
              <a:t>Картина </a:t>
            </a:r>
            <a:r>
              <a:rPr lang="ru-RU" b="1" dirty="0" smtClean="0"/>
              <a:t>«Мадонна с семейством </a:t>
            </a:r>
            <a:r>
              <a:rPr lang="ru-RU" b="1" dirty="0" err="1" smtClean="0"/>
              <a:t>Куччина</a:t>
            </a:r>
            <a:r>
              <a:rPr lang="ru-RU" b="1" dirty="0" smtClean="0"/>
              <a:t>»</a:t>
            </a:r>
            <a:r>
              <a:rPr lang="ru-RU" dirty="0" smtClean="0"/>
              <a:t> кисти другого великого итальянца – </a:t>
            </a:r>
            <a:r>
              <a:rPr lang="ru-RU" b="1" dirty="0" err="1" smtClean="0"/>
              <a:t>Паоло</a:t>
            </a:r>
            <a:r>
              <a:rPr lang="ru-RU" b="1" dirty="0" smtClean="0"/>
              <a:t> Веронезе</a:t>
            </a:r>
            <a:r>
              <a:rPr lang="ru-RU" dirty="0" smtClean="0"/>
              <a:t> также появилась в галерее во время правления Августа III. Несмотря на религиозный сюжет, картина поражает множеством бытовых деталей. Именно подобные вольности и стали причиной опалы мастера со стороны католической церкви.</a:t>
            </a:r>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119</TotalTime>
  <Words>901</Words>
  <Application>Microsoft Office PowerPoint</Application>
  <PresentationFormat>Экран (4:3)</PresentationFormat>
  <Paragraphs>62</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Аспект</vt:lpstr>
      <vt:lpstr>Презентация PowerPoint</vt:lpstr>
      <vt:lpstr>Das Leben ist kurz Die Kunst ist ewig</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 Leben ist kurz Die Kunst ist ewig</dc:title>
  <dc:creator>user</dc:creator>
  <cp:lastModifiedBy>ivc14</cp:lastModifiedBy>
  <cp:revision>14</cp:revision>
  <cp:lastPrinted>2016-05-23T08:00:16Z</cp:lastPrinted>
  <dcterms:created xsi:type="dcterms:W3CDTF">2016-05-19T09:51:09Z</dcterms:created>
  <dcterms:modified xsi:type="dcterms:W3CDTF">2016-05-23T08:11:52Z</dcterms:modified>
</cp:coreProperties>
</file>