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0" r:id="rId5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18.08.2022 г. (очная 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EE0-4615-A33F-43CF10423F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EE0-4615-A33F-43CF10423F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0</c:v>
                </c:pt>
                <c:pt idx="24">
                  <c:v>3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0</c:v>
                </c:pt>
                <c:pt idx="30">
                  <c:v>2</c:v>
                </c:pt>
                <c:pt idx="31">
                  <c:v>5</c:v>
                </c:pt>
                <c:pt idx="3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533440"/>
        <c:axId val="107534976"/>
      </c:barChart>
      <c:catAx>
        <c:axId val="10753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107534976"/>
        <c:crosses val="autoZero"/>
        <c:auto val="1"/>
        <c:lblAlgn val="ctr"/>
        <c:lblOffset val="100"/>
        <c:noMultiLvlLbl val="0"/>
      </c:catAx>
      <c:valAx>
        <c:axId val="107534976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53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 о численности обучающихся, зачисленных на первый курс по программам профессионального обучения, из числа выпускников специальных (коррекционных) образовательных организаций по состоянию на 18.08.2022 г.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 b="1" dirty="0">
              <a:latin typeface="Franklin Gothic Medium Cond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6291675571830975E-2"/>
          <c:y val="0.21130167182929707"/>
          <c:w val="0.95793459932684122"/>
          <c:h val="0.727478358360086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FEA-45F7-B91F-ADAFBAF919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F5-4E56-879D-41D880CE9E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</c:v>
                </c:pt>
                <c:pt idx="1">
                  <c:v>14</c:v>
                </c:pt>
                <c:pt idx="2">
                  <c:v>22</c:v>
                </c:pt>
                <c:pt idx="3">
                  <c:v>3</c:v>
                </c:pt>
                <c:pt idx="4">
                  <c:v>14</c:v>
                </c:pt>
                <c:pt idx="5">
                  <c:v>3</c:v>
                </c:pt>
                <c:pt idx="6">
                  <c:v>15</c:v>
                </c:pt>
                <c:pt idx="7">
                  <c:v>8</c:v>
                </c:pt>
                <c:pt idx="8">
                  <c:v>14</c:v>
                </c:pt>
                <c:pt idx="9">
                  <c:v>14</c:v>
                </c:pt>
                <c:pt idx="1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5A-4060-96FC-8FC97D1B72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5A-4060-96FC-8FC97D1B72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5A-4060-96FC-8FC97D1B7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676800"/>
        <c:axId val="84320256"/>
      </c:barChart>
      <c:catAx>
        <c:axId val="4567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320256"/>
        <c:crosses val="autoZero"/>
        <c:auto val="1"/>
        <c:lblAlgn val="ctr"/>
        <c:lblOffset val="100"/>
        <c:noMultiLvlLbl val="0"/>
      </c:catAx>
      <c:valAx>
        <c:axId val="84320256"/>
        <c:scaling>
          <c:orientation val="minMax"/>
          <c:max val="2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67680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anose="020B0606030402020204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18.08.2022 г. (очно-заочная форма обучения)</a:t>
            </a:r>
          </a:p>
        </c:rich>
      </c:tx>
      <c:layout>
        <c:manualLayout>
          <c:xMode val="edge"/>
          <c:yMode val="edge"/>
          <c:x val="0.11740414028960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КЦП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4B-4B00-B3CB-6EF0E0DA75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18.08.2022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</c:v>
                </c:pt>
                <c:pt idx="1">
                  <c:v>9</c:v>
                </c:pt>
                <c:pt idx="2">
                  <c:v>7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4B-4B00-B3CB-6EF0E0DA75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943808"/>
        <c:axId val="45949696"/>
      </c:barChart>
      <c:catAx>
        <c:axId val="4594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49696"/>
        <c:crosses val="autoZero"/>
        <c:auto val="1"/>
        <c:lblAlgn val="ctr"/>
        <c:lblOffset val="100"/>
        <c:noMultiLvlLbl val="0"/>
      </c:catAx>
      <c:valAx>
        <c:axId val="4594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4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2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6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43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6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97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8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597C-B713-4549-87C4-738DBE646B7E}" type="datetimeFigureOut">
              <a:rPr lang="ru-RU" smtClean="0"/>
              <a:pPr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3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E71CDD8-FBEE-4DBC-AD74-AD9591428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2" y="265312"/>
            <a:ext cx="1146147" cy="13595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14BC306-779F-44CD-B52E-2C63C8F864FF}"/>
              </a:ext>
            </a:extLst>
          </p:cNvPr>
          <p:cNvSpPr txBox="1"/>
          <p:nvPr/>
        </p:nvSpPr>
        <p:spPr>
          <a:xfrm>
            <a:off x="1806896" y="380602"/>
            <a:ext cx="918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Департамент</a:t>
            </a:r>
            <a:r>
              <a:rPr lang="ru-RU" sz="1600" b="1" dirty="0">
                <a:latin typeface="Franklin Gothic Medium" panose="020B0603020102020204" pitchFamily="34" charset="0"/>
              </a:rPr>
              <a:t> </a:t>
            </a:r>
            <a:r>
              <a:rPr lang="ru-RU" sz="1600" b="1" dirty="0" smtClean="0">
                <a:latin typeface="Franklin Gothic Medium" panose="020B0603020102020204" pitchFamily="34" charset="0"/>
              </a:rPr>
              <a:t>профессионального образования и науки </a:t>
            </a:r>
          </a:p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министерства образования </a:t>
            </a:r>
            <a:r>
              <a:rPr lang="ru-RU" sz="1600" b="1" dirty="0">
                <a:latin typeface="Franklin Gothic Medium" panose="020B0603020102020204" pitchFamily="34" charset="0"/>
              </a:rPr>
              <a:t>Белгородской области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4656B0-B30A-4FC3-A895-4B7BB1E53267}"/>
              </a:ext>
            </a:extLst>
          </p:cNvPr>
          <p:cNvSpPr txBox="1"/>
          <p:nvPr/>
        </p:nvSpPr>
        <p:spPr>
          <a:xfrm>
            <a:off x="1656666" y="1873008"/>
            <a:ext cx="9588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О поступлении выпускников общеобразовательных школ из числа инвалидов и лиц с ОВЗ </a:t>
            </a: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профессиональные образовательные организации области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163410D-94DC-4352-8F03-7BC3281283A8}"/>
              </a:ext>
            </a:extLst>
          </p:cNvPr>
          <p:cNvSpPr txBox="1"/>
          <p:nvPr/>
        </p:nvSpPr>
        <p:spPr>
          <a:xfrm>
            <a:off x="5222240" y="4881860"/>
            <a:ext cx="674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Директор ОГАПОУ «Белгородский индустриальный колледж»</a:t>
            </a:r>
          </a:p>
          <a:p>
            <a:pPr algn="r"/>
            <a:r>
              <a:rPr lang="ru-RU" b="1" dirty="0"/>
              <a:t>Шаталов Олег Александрович</a:t>
            </a:r>
          </a:p>
          <a:p>
            <a:pPr algn="r"/>
            <a:r>
              <a:rPr lang="en-US" dirty="0" smtClean="0"/>
              <a:t>1</a:t>
            </a:r>
            <a:r>
              <a:rPr lang="ru-RU" dirty="0" smtClean="0"/>
              <a:t>9.08.202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/>
              <a:t>г.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0DD0D7-82A8-4763-9C7B-70281FD74C06}"/>
              </a:ext>
            </a:extLst>
          </p:cNvPr>
          <p:cNvSpPr txBox="1"/>
          <p:nvPr/>
        </p:nvSpPr>
        <p:spPr>
          <a:xfrm>
            <a:off x="4949853" y="6412404"/>
            <a:ext cx="272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Franklin Gothic Medium" panose="020B0603020102020204" pitchFamily="34" charset="0"/>
              </a:rPr>
              <a:t>Белгород </a:t>
            </a:r>
            <a:r>
              <a:rPr lang="ru-RU" sz="1200" dirty="0" smtClean="0">
                <a:latin typeface="Franklin Gothic Medium" panose="020B0603020102020204" pitchFamily="34" charset="0"/>
              </a:rPr>
              <a:t>2022 </a:t>
            </a:r>
            <a:r>
              <a:rPr lang="ru-RU" sz="1200" dirty="0">
                <a:latin typeface="Franklin Gothic Medium" panose="020B06030201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136445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9972385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5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83479720"/>
              </p:ext>
            </p:extLst>
          </p:nvPr>
        </p:nvGraphicFramePr>
        <p:xfrm>
          <a:off x="941033" y="390618"/>
          <a:ext cx="10466773" cy="5747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5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9E0E2BA0-29CE-4B24-A7DE-BC168ACF39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192542"/>
              </p:ext>
            </p:extLst>
          </p:nvPr>
        </p:nvGraphicFramePr>
        <p:xfrm>
          <a:off x="574157" y="411322"/>
          <a:ext cx="10940903" cy="598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54932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144</Words>
  <Application>Microsoft Office PowerPoint</Application>
  <PresentationFormat>Произвольный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Олейникова Светлана Александровна</dc:creator>
  <cp:lastModifiedBy>Помогаева Екатерина Геннадьевна</cp:lastModifiedBy>
  <cp:revision>136</cp:revision>
  <cp:lastPrinted>2022-08-19T05:54:21Z</cp:lastPrinted>
  <dcterms:created xsi:type="dcterms:W3CDTF">2020-07-02T09:34:24Z</dcterms:created>
  <dcterms:modified xsi:type="dcterms:W3CDTF">2022-08-19T06:02:22Z</dcterms:modified>
</cp:coreProperties>
</file>