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60" r:id="rId5"/>
    <p:sldId id="262" r:id="rId6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Информация о студентах, относимых к категории лиц с ограниченными возможностями здоровья или инвалидам, и зачисленных  на первый курс по программам среднего профессионального образования по состоянию на 13.10.2022 г. (очная форма обучения)</a:t>
            </a:r>
          </a:p>
        </c:rich>
      </c:tx>
      <c:layout>
        <c:manualLayout>
          <c:xMode val="edge"/>
          <c:yMode val="edge"/>
          <c:x val="0.10462191925264798"/>
          <c:y val="1.222697305557030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3979992265785822E-2"/>
          <c:y val="0.16816179654990762"/>
          <c:w val="0.95977687897507868"/>
          <c:h val="0.722584743593796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C0D-4923-AF7A-201CDC26BDDC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C0D-4923-AF7A-201CDC26BDDC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2+2</a:t>
                    </a:r>
                  </a:p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C0D-4923-AF7A-201CDC26BDDC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EE0-4615-A33F-43CF10423F35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EE0-4615-A33F-43CF10423F35}"/>
                </c:ext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1+3</a:t>
                    </a:r>
                  </a:p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C0D-4923-AF7A-201CDC26BD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Лист1!$B$2:$B$34</c:f>
              <c:numCache>
                <c:formatCode>General</c:formatCode>
                <c:ptCount val="33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9</c:v>
                </c:pt>
                <c:pt idx="4">
                  <c:v>4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3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1</c:v>
                </c:pt>
                <c:pt idx="19">
                  <c:v>3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3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0</c:v>
                </c:pt>
                <c:pt idx="30">
                  <c:v>2</c:v>
                </c:pt>
                <c:pt idx="31">
                  <c:v>5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B1-4BFF-9E8A-0F398A2A2FF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Лист1!$C$2:$C$34</c:f>
              <c:numCache>
                <c:formatCode>General</c:formatCode>
                <c:ptCount val="33"/>
              </c:numCache>
            </c:numRef>
          </c:val>
          <c:extLst>
            <c:ext xmlns:c16="http://schemas.microsoft.com/office/drawing/2014/chart" uri="{C3380CC4-5D6E-409C-BE32-E72D297353CC}">
              <c16:uniqueId val="{00000001-0BB1-4BFF-9E8A-0F398A2A2FF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Лист1!$D$2:$D$34</c:f>
              <c:numCache>
                <c:formatCode>General</c:formatCode>
                <c:ptCount val="33"/>
              </c:numCache>
            </c:numRef>
          </c:val>
          <c:extLst>
            <c:ext xmlns:c16="http://schemas.microsoft.com/office/drawing/2014/chart" uri="{C3380CC4-5D6E-409C-BE32-E72D297353CC}">
              <c16:uniqueId val="{00000002-0BB1-4BFF-9E8A-0F398A2A2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499648"/>
        <c:axId val="95952896"/>
      </c:barChart>
      <c:catAx>
        <c:axId val="12549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endParaRPr lang="ru-RU"/>
          </a:p>
        </c:txPr>
        <c:crossAx val="95952896"/>
        <c:crosses val="autoZero"/>
        <c:auto val="1"/>
        <c:lblAlgn val="ctr"/>
        <c:lblOffset val="100"/>
        <c:noMultiLvlLbl val="0"/>
      </c:catAx>
      <c:valAx>
        <c:axId val="95952896"/>
        <c:scaling>
          <c:orientation val="minMax"/>
          <c:max val="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5499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Информация  о численности обучающихся, зачисленных на первый курс по программам профессионального обучения, из числа выпускников специальных (коррекционных) образовательных организаций по состоянию на 13.10.2022 г.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  <a:ea typeface="+mn-ea"/>
                <a:cs typeface="+mn-cs"/>
              </a:defRPr>
            </a:pPr>
            <a:endParaRPr lang="ru-RU" b="1" dirty="0">
              <a:latin typeface="Franklin Gothic Medium Cond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6291675571830975E-2"/>
          <c:y val="0.21130167182929707"/>
          <c:w val="0.95793459932684122"/>
          <c:h val="0.727478358360086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FEA-45F7-B91F-ADAFBAF919BE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8F5-4E56-879D-41D880CE9E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ААТ</c:v>
                </c:pt>
                <c:pt idx="1">
                  <c:v>БСК</c:v>
                </c:pt>
                <c:pt idx="2">
                  <c:v>БТПСУ</c:v>
                </c:pt>
                <c:pt idx="3">
                  <c:v>ВАТ</c:v>
                </c:pt>
                <c:pt idx="4">
                  <c:v>ГГПК</c:v>
                </c:pt>
                <c:pt idx="5">
                  <c:v>РАТТ</c:v>
                </c:pt>
                <c:pt idx="6">
                  <c:v>СТАКС</c:v>
                </c:pt>
                <c:pt idx="7">
                  <c:v>ЧАМТ</c:v>
                </c:pt>
                <c:pt idx="8">
                  <c:v>ШАРТ</c:v>
                </c:pt>
                <c:pt idx="9">
                  <c:v>ВИТ</c:v>
                </c:pt>
                <c:pt idx="10">
                  <c:v>РПТ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</c:v>
                </c:pt>
                <c:pt idx="1">
                  <c:v>16</c:v>
                </c:pt>
                <c:pt idx="2">
                  <c:v>25</c:v>
                </c:pt>
                <c:pt idx="3">
                  <c:v>4</c:v>
                </c:pt>
                <c:pt idx="4">
                  <c:v>15</c:v>
                </c:pt>
                <c:pt idx="5">
                  <c:v>3</c:v>
                </c:pt>
                <c:pt idx="6">
                  <c:v>17</c:v>
                </c:pt>
                <c:pt idx="7">
                  <c:v>16</c:v>
                </c:pt>
                <c:pt idx="8">
                  <c:v>14</c:v>
                </c:pt>
                <c:pt idx="9">
                  <c:v>15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5A-4060-96FC-8FC97D1B72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ААТ</c:v>
                </c:pt>
                <c:pt idx="1">
                  <c:v>БСК</c:v>
                </c:pt>
                <c:pt idx="2">
                  <c:v>БТПСУ</c:v>
                </c:pt>
                <c:pt idx="3">
                  <c:v>ВАТ</c:v>
                </c:pt>
                <c:pt idx="4">
                  <c:v>ГГПК</c:v>
                </c:pt>
                <c:pt idx="5">
                  <c:v>РАТТ</c:v>
                </c:pt>
                <c:pt idx="6">
                  <c:v>СТАКС</c:v>
                </c:pt>
                <c:pt idx="7">
                  <c:v>ЧАМТ</c:v>
                </c:pt>
                <c:pt idx="8">
                  <c:v>ШАРТ</c:v>
                </c:pt>
                <c:pt idx="9">
                  <c:v>ВИТ</c:v>
                </c:pt>
                <c:pt idx="10">
                  <c:v>РПТ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1-F45A-4060-96FC-8FC97D1B72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ААТ</c:v>
                </c:pt>
                <c:pt idx="1">
                  <c:v>БСК</c:v>
                </c:pt>
                <c:pt idx="2">
                  <c:v>БТПСУ</c:v>
                </c:pt>
                <c:pt idx="3">
                  <c:v>ВАТ</c:v>
                </c:pt>
                <c:pt idx="4">
                  <c:v>ГГПК</c:v>
                </c:pt>
                <c:pt idx="5">
                  <c:v>РАТТ</c:v>
                </c:pt>
                <c:pt idx="6">
                  <c:v>СТАКС</c:v>
                </c:pt>
                <c:pt idx="7">
                  <c:v>ЧАМТ</c:v>
                </c:pt>
                <c:pt idx="8">
                  <c:v>ШАРТ</c:v>
                </c:pt>
                <c:pt idx="9">
                  <c:v>ВИТ</c:v>
                </c:pt>
                <c:pt idx="10">
                  <c:v>РПТ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2-F45A-4060-96FC-8FC97D1B72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73312"/>
        <c:axId val="69379200"/>
      </c:barChart>
      <c:catAx>
        <c:axId val="6937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379200"/>
        <c:crosses val="autoZero"/>
        <c:auto val="1"/>
        <c:lblAlgn val="ctr"/>
        <c:lblOffset val="100"/>
        <c:noMultiLvlLbl val="0"/>
      </c:catAx>
      <c:valAx>
        <c:axId val="69379200"/>
        <c:scaling>
          <c:orientation val="minMax"/>
          <c:max val="2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373312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anose="020B0606030402020204" pitchFamily="34" charset="0"/>
              </a:rPr>
              <a:t>Информация о студентах, относимых к категории лиц с ограниченными возможностями здоровья или инвалидам, и зачисленных  на первый курс по программам среднего профессионального образования по состоянию на 13.10.2022 г. (очно-заочная форма обучения)</a:t>
            </a:r>
          </a:p>
        </c:rich>
      </c:tx>
      <c:layout>
        <c:manualLayout>
          <c:xMode val="edge"/>
          <c:yMode val="edge"/>
          <c:x val="0.11740414028960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КЦП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БИК</c:v>
                </c:pt>
                <c:pt idx="1">
                  <c:v>Б.Политех.К</c:v>
                </c:pt>
                <c:pt idx="2">
                  <c:v>БМТ</c:v>
                </c:pt>
                <c:pt idx="3">
                  <c:v>БТОП</c:v>
                </c:pt>
                <c:pt idx="4">
                  <c:v>СТТД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4B-4B00-B3CB-6EF0E0DA75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13.10.2022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9+1</a:t>
                    </a:r>
                  </a:p>
                  <a:p>
                    <a:r>
                      <a:rPr lang="en-US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10</a:t>
                    </a:r>
                    <a:endParaRPr lang="en-US" b="1" dirty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B25-4B41-A5AD-E2C96E423F1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9+2</a:t>
                    </a:r>
                    <a:endParaRPr lang="en-US" b="1" dirty="0" smtClean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  <a:p>
                    <a:r>
                      <a:rPr lang="en-US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11</a:t>
                    </a:r>
                    <a:endParaRPr lang="en-US" b="1" dirty="0" smtClean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B25-4B41-A5AD-E2C96E423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БИК</c:v>
                </c:pt>
                <c:pt idx="1">
                  <c:v>Б.Политех.К</c:v>
                </c:pt>
                <c:pt idx="2">
                  <c:v>БМТ</c:v>
                </c:pt>
                <c:pt idx="3">
                  <c:v>БТОП</c:v>
                </c:pt>
                <c:pt idx="4">
                  <c:v>СТТД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15</c:v>
                </c:pt>
                <c:pt idx="1">
                  <c:v>10</c:v>
                </c:pt>
                <c:pt idx="2">
                  <c:v>11</c:v>
                </c:pt>
                <c:pt idx="3">
                  <c:v>15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4B-4B00-B3CB-6EF0E0DA75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884416"/>
        <c:axId val="51885952"/>
      </c:barChart>
      <c:catAx>
        <c:axId val="5188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885952"/>
        <c:crosses val="autoZero"/>
        <c:auto val="1"/>
        <c:lblAlgn val="ctr"/>
        <c:lblOffset val="100"/>
        <c:noMultiLvlLbl val="0"/>
      </c:catAx>
      <c:valAx>
        <c:axId val="51885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88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Информация о студентах, относимых к категории лиц с ограниченными возможностями здоровья или инвалидам, и зачисленных  на первый курс по программам среднего профессионального образования по состоянию на 13.10.2022 г. (заочная форма обучения)</a:t>
            </a:r>
          </a:p>
        </c:rich>
      </c:tx>
      <c:layout>
        <c:manualLayout>
          <c:xMode val="edge"/>
          <c:yMode val="edge"/>
          <c:x val="0.10462191925264798"/>
          <c:y val="1.222697305557030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3979992265785822E-2"/>
          <c:y val="0.16816179654990762"/>
          <c:w val="0.95977687897507868"/>
          <c:h val="0.722584743593796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E0-4615-A33F-43CF10423F35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E0-4615-A33F-43CF10423F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Лист1!$B$2:$B$34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B1-4BFF-9E8A-0F398A2A2FF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Лист1!$C$2:$C$34</c:f>
              <c:numCache>
                <c:formatCode>General</c:formatCode>
                <c:ptCount val="33"/>
              </c:numCache>
            </c:numRef>
          </c:val>
          <c:extLst>
            <c:ext xmlns:c16="http://schemas.microsoft.com/office/drawing/2014/chart" uri="{C3380CC4-5D6E-409C-BE32-E72D297353CC}">
              <c16:uniqueId val="{00000001-0BB1-4BFF-9E8A-0F398A2A2FF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Лист1!$D$2:$D$34</c:f>
              <c:numCache>
                <c:formatCode>General</c:formatCode>
                <c:ptCount val="33"/>
              </c:numCache>
            </c:numRef>
          </c:val>
          <c:extLst>
            <c:ext xmlns:c16="http://schemas.microsoft.com/office/drawing/2014/chart" uri="{C3380CC4-5D6E-409C-BE32-E72D297353CC}">
              <c16:uniqueId val="{00000002-0BB1-4BFF-9E8A-0F398A2A2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837568"/>
        <c:axId val="51921280"/>
      </c:barChart>
      <c:catAx>
        <c:axId val="5183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endParaRPr lang="ru-RU"/>
          </a:p>
        </c:txPr>
        <c:crossAx val="51921280"/>
        <c:crosses val="autoZero"/>
        <c:auto val="1"/>
        <c:lblAlgn val="ctr"/>
        <c:lblOffset val="100"/>
        <c:noMultiLvlLbl val="0"/>
      </c:catAx>
      <c:valAx>
        <c:axId val="51921280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83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72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6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43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8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1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43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34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76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97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08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8597C-B713-4549-87C4-738DBE646B7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63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E71CDD8-FBEE-4DBC-AD74-AD9591428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2" y="265312"/>
            <a:ext cx="1146147" cy="13595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4BC306-779F-44CD-B52E-2C63C8F864FF}"/>
              </a:ext>
            </a:extLst>
          </p:cNvPr>
          <p:cNvSpPr txBox="1"/>
          <p:nvPr/>
        </p:nvSpPr>
        <p:spPr>
          <a:xfrm>
            <a:off x="1806896" y="380602"/>
            <a:ext cx="918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Franklin Gothic Medium" panose="020B0603020102020204" pitchFamily="34" charset="0"/>
              </a:rPr>
              <a:t>Департамент</a:t>
            </a:r>
            <a:r>
              <a:rPr lang="ru-RU" sz="1600" b="1" dirty="0">
                <a:latin typeface="Franklin Gothic Medium" panose="020B0603020102020204" pitchFamily="34" charset="0"/>
              </a:rPr>
              <a:t> </a:t>
            </a:r>
            <a:r>
              <a:rPr lang="ru-RU" sz="1600" b="1" dirty="0" smtClean="0">
                <a:latin typeface="Franklin Gothic Medium" panose="020B0603020102020204" pitchFamily="34" charset="0"/>
              </a:rPr>
              <a:t>профессионального образования и науки </a:t>
            </a:r>
          </a:p>
          <a:p>
            <a:pPr algn="ctr"/>
            <a:r>
              <a:rPr lang="ru-RU" sz="1600" b="1" dirty="0" smtClean="0">
                <a:latin typeface="Franklin Gothic Medium" panose="020B0603020102020204" pitchFamily="34" charset="0"/>
              </a:rPr>
              <a:t>министерства образования </a:t>
            </a:r>
            <a:r>
              <a:rPr lang="ru-RU" sz="1600" b="1" dirty="0">
                <a:latin typeface="Franklin Gothic Medium" panose="020B0603020102020204" pitchFamily="34" charset="0"/>
              </a:rPr>
              <a:t>Белгородской области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4656B0-B30A-4FC3-A895-4B7BB1E53267}"/>
              </a:ext>
            </a:extLst>
          </p:cNvPr>
          <p:cNvSpPr txBox="1"/>
          <p:nvPr/>
        </p:nvSpPr>
        <p:spPr>
          <a:xfrm>
            <a:off x="1656666" y="1873008"/>
            <a:ext cx="9588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О поступлении выпускников общеобразовательных школ из числа инвалидов и лиц с ОВЗ </a:t>
            </a:r>
            <a: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профессиональные образовательные организации области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63410D-94DC-4352-8F03-7BC3281283A8}"/>
              </a:ext>
            </a:extLst>
          </p:cNvPr>
          <p:cNvSpPr txBox="1"/>
          <p:nvPr/>
        </p:nvSpPr>
        <p:spPr>
          <a:xfrm>
            <a:off x="5222240" y="4881860"/>
            <a:ext cx="6746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/>
              <a:t>Директор ОГАПОУ «Белгородский индустриальный колледж»</a:t>
            </a:r>
          </a:p>
          <a:p>
            <a:pPr algn="r"/>
            <a:r>
              <a:rPr lang="ru-RU" b="1" dirty="0"/>
              <a:t>Шаталов Олег Александрович</a:t>
            </a:r>
          </a:p>
          <a:p>
            <a:pPr algn="r"/>
            <a:r>
              <a:rPr lang="ru-RU" dirty="0" smtClean="0"/>
              <a:t>14.10.202</a:t>
            </a:r>
            <a:r>
              <a:rPr lang="en-US" dirty="0" smtClean="0"/>
              <a:t>2</a:t>
            </a:r>
            <a:r>
              <a:rPr lang="ru-RU" dirty="0" smtClean="0"/>
              <a:t> </a:t>
            </a:r>
            <a:r>
              <a:rPr lang="ru-RU" dirty="0"/>
              <a:t>г.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0DD0D7-82A8-4763-9C7B-70281FD74C06}"/>
              </a:ext>
            </a:extLst>
          </p:cNvPr>
          <p:cNvSpPr txBox="1"/>
          <p:nvPr/>
        </p:nvSpPr>
        <p:spPr>
          <a:xfrm>
            <a:off x="4949853" y="6412404"/>
            <a:ext cx="2722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Franklin Gothic Medium" panose="020B0603020102020204" pitchFamily="34" charset="0"/>
              </a:rPr>
              <a:t>Белгород </a:t>
            </a:r>
            <a:r>
              <a:rPr lang="ru-RU" sz="1200" dirty="0" smtClean="0">
                <a:latin typeface="Franklin Gothic Medium" panose="020B0603020102020204" pitchFamily="34" charset="0"/>
              </a:rPr>
              <a:t>2022 </a:t>
            </a:r>
            <a:r>
              <a:rPr lang="ru-RU" sz="1200" dirty="0">
                <a:latin typeface="Franklin Gothic Medium" panose="020B0603020102020204" pitchFamily="34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136445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27901965"/>
              </p:ext>
            </p:extLst>
          </p:nvPr>
        </p:nvGraphicFramePr>
        <p:xfrm>
          <a:off x="603681" y="239697"/>
          <a:ext cx="10946167" cy="6232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559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28149655"/>
              </p:ext>
            </p:extLst>
          </p:nvPr>
        </p:nvGraphicFramePr>
        <p:xfrm>
          <a:off x="941033" y="390618"/>
          <a:ext cx="10466773" cy="5747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953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9E0E2BA0-29CE-4B24-A7DE-BC168ACF39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2147090"/>
              </p:ext>
            </p:extLst>
          </p:nvPr>
        </p:nvGraphicFramePr>
        <p:xfrm>
          <a:off x="503819" y="543206"/>
          <a:ext cx="10940903" cy="5989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549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202548215"/>
              </p:ext>
            </p:extLst>
          </p:nvPr>
        </p:nvGraphicFramePr>
        <p:xfrm>
          <a:off x="603681" y="239697"/>
          <a:ext cx="10946167" cy="6232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3786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2176</TotalTime>
  <Words>195</Words>
  <Application>Microsoft Office PowerPoint</Application>
  <PresentationFormat>Широкоэкранный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Franklin Gothic Medium</vt:lpstr>
      <vt:lpstr>Franklin Gothic Medium Cond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Олейникова Светлана Александровна</dc:creator>
  <cp:lastModifiedBy>Беляева Галина Николаевна</cp:lastModifiedBy>
  <cp:revision>151</cp:revision>
  <cp:lastPrinted>2022-08-19T05:54:21Z</cp:lastPrinted>
  <dcterms:created xsi:type="dcterms:W3CDTF">2020-07-02T09:34:24Z</dcterms:created>
  <dcterms:modified xsi:type="dcterms:W3CDTF">2022-10-14T07:01:35Z</dcterms:modified>
</cp:coreProperties>
</file>