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8" r:id="rId4"/>
    <p:sldId id="260" r:id="rId5"/>
    <p:sldId id="262" r:id="rId6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itchFamily="34" charset="0"/>
                <a:ea typeface="+mn-ea"/>
                <a:cs typeface="+mn-cs"/>
              </a:defRPr>
            </a:pPr>
            <a:r>
              <a:rPr lang="ru-RU" sz="1800" b="1" i="0" baseline="0" dirty="0" smtClean="0">
                <a:effectLst/>
                <a:latin typeface="Franklin Gothic Medium Cond" pitchFamily="34" charset="0"/>
              </a:rPr>
              <a:t>Информация о студентах, относимых к категории лиц с ограниченными возможностями здоровья или инвалидам, и зачисленных  на первый курс по программам среднего профессионального образования по состоянию на </a:t>
            </a:r>
            <a:r>
              <a:rPr lang="ru-RU" sz="1800" b="1" i="0" baseline="0" dirty="0" smtClean="0">
                <a:effectLst/>
                <a:latin typeface="Franklin Gothic Medium Cond" pitchFamily="34" charset="0"/>
              </a:rPr>
              <a:t>01.09.2022 </a:t>
            </a:r>
            <a:r>
              <a:rPr lang="ru-RU" sz="1800" b="1" i="0" baseline="0" dirty="0" smtClean="0">
                <a:effectLst/>
                <a:latin typeface="Franklin Gothic Medium Cond" pitchFamily="34" charset="0"/>
              </a:rPr>
              <a:t>г. (очная форма обучения)</a:t>
            </a:r>
          </a:p>
        </c:rich>
      </c:tx>
      <c:layout>
        <c:manualLayout>
          <c:xMode val="edge"/>
          <c:yMode val="edge"/>
          <c:x val="0.10462191925264798"/>
          <c:y val="1.222697305557030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3979992265785822E-2"/>
          <c:y val="0.16816179654990762"/>
          <c:w val="0.95977687897507868"/>
          <c:h val="0.722584743593796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EE0-4615-A33F-43CF10423F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dirty="0"/>
                      <a:t>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EE0-4615-A33F-43CF10423F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Лист1!$A$2:$A$34</c:f>
              <c:strCache>
                <c:ptCount val="33"/>
                <c:pt idx="0">
                  <c:v>ААТ</c:v>
                </c:pt>
                <c:pt idx="1">
                  <c:v>АК</c:v>
                </c:pt>
                <c:pt idx="2">
                  <c:v>БИК</c:v>
                </c:pt>
                <c:pt idx="3">
                  <c:v>БМТК</c:v>
                </c:pt>
                <c:pt idx="4">
                  <c:v>Б.пед.К</c:v>
                </c:pt>
                <c:pt idx="5">
                  <c:v>Б.полит.К</c:v>
                </c:pt>
                <c:pt idx="6">
                  <c:v>БСК</c:v>
                </c:pt>
                <c:pt idx="7">
                  <c:v>БМТ</c:v>
                </c:pt>
                <c:pt idx="8">
                  <c:v>БТОП</c:v>
                </c:pt>
                <c:pt idx="9">
                  <c:v>БТПСУ</c:v>
                </c:pt>
                <c:pt idx="10">
                  <c:v>БАМТ</c:v>
                </c:pt>
                <c:pt idx="11">
                  <c:v>ВИТ</c:v>
                </c:pt>
                <c:pt idx="12">
                  <c:v>ВК</c:v>
                </c:pt>
                <c:pt idx="13">
                  <c:v>ВАТ</c:v>
                </c:pt>
                <c:pt idx="14">
                  <c:v>ГГПК</c:v>
                </c:pt>
                <c:pt idx="15">
                  <c:v>ДСХТ</c:v>
                </c:pt>
                <c:pt idx="16">
                  <c:v>КСХТ</c:v>
                </c:pt>
                <c:pt idx="17">
                  <c:v>БТ</c:v>
                </c:pt>
                <c:pt idx="18">
                  <c:v>НК</c:v>
                </c:pt>
                <c:pt idx="19">
                  <c:v>РАТТ</c:v>
                </c:pt>
                <c:pt idx="20">
                  <c:v>РПТ</c:v>
                </c:pt>
                <c:pt idx="21">
                  <c:v>СТАКС</c:v>
                </c:pt>
                <c:pt idx="22">
                  <c:v>СМК</c:v>
                </c:pt>
                <c:pt idx="23">
                  <c:v>СПК</c:v>
                </c:pt>
                <c:pt idx="24">
                  <c:v>СИТТ</c:v>
                </c:pt>
                <c:pt idx="25">
                  <c:v>СТТД</c:v>
                </c:pt>
                <c:pt idx="26">
                  <c:v>ЧАМТ</c:v>
                </c:pt>
                <c:pt idx="27">
                  <c:v>ШАРТ</c:v>
                </c:pt>
                <c:pt idx="28">
                  <c:v>ШТПТ</c:v>
                </c:pt>
                <c:pt idx="29">
                  <c:v>ЮАТ</c:v>
                </c:pt>
                <c:pt idx="30">
                  <c:v>ЯПК</c:v>
                </c:pt>
                <c:pt idx="31">
                  <c:v>ЯПТ</c:v>
                </c:pt>
                <c:pt idx="32">
                  <c:v>Б.прав.К</c:v>
                </c:pt>
              </c:strCache>
            </c:strRef>
          </c:cat>
          <c:val>
            <c:numRef>
              <c:f>Лист1!$B$2:$B$34</c:f>
              <c:numCache>
                <c:formatCode>General</c:formatCode>
                <c:ptCount val="33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5</c:v>
                </c:pt>
                <c:pt idx="4">
                  <c:v>2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3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1</c:v>
                </c:pt>
                <c:pt idx="19">
                  <c:v>4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2</c:v>
                </c:pt>
                <c:pt idx="24">
                  <c:v>3</c:v>
                </c:pt>
                <c:pt idx="25">
                  <c:v>0</c:v>
                </c:pt>
                <c:pt idx="26">
                  <c:v>1</c:v>
                </c:pt>
                <c:pt idx="27">
                  <c:v>1</c:v>
                </c:pt>
                <c:pt idx="28">
                  <c:v>2</c:v>
                </c:pt>
                <c:pt idx="29">
                  <c:v>0</c:v>
                </c:pt>
                <c:pt idx="30">
                  <c:v>2</c:v>
                </c:pt>
                <c:pt idx="31">
                  <c:v>5</c:v>
                </c:pt>
                <c:pt idx="3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BB1-4BFF-9E8A-0F398A2A2FF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Лист1!$A$2:$A$34</c:f>
              <c:strCache>
                <c:ptCount val="33"/>
                <c:pt idx="0">
                  <c:v>ААТ</c:v>
                </c:pt>
                <c:pt idx="1">
                  <c:v>АК</c:v>
                </c:pt>
                <c:pt idx="2">
                  <c:v>БИК</c:v>
                </c:pt>
                <c:pt idx="3">
                  <c:v>БМТК</c:v>
                </c:pt>
                <c:pt idx="4">
                  <c:v>Б.пед.К</c:v>
                </c:pt>
                <c:pt idx="5">
                  <c:v>Б.полит.К</c:v>
                </c:pt>
                <c:pt idx="6">
                  <c:v>БСК</c:v>
                </c:pt>
                <c:pt idx="7">
                  <c:v>БМТ</c:v>
                </c:pt>
                <c:pt idx="8">
                  <c:v>БТОП</c:v>
                </c:pt>
                <c:pt idx="9">
                  <c:v>БТПСУ</c:v>
                </c:pt>
                <c:pt idx="10">
                  <c:v>БАМТ</c:v>
                </c:pt>
                <c:pt idx="11">
                  <c:v>ВИТ</c:v>
                </c:pt>
                <c:pt idx="12">
                  <c:v>ВК</c:v>
                </c:pt>
                <c:pt idx="13">
                  <c:v>ВАТ</c:v>
                </c:pt>
                <c:pt idx="14">
                  <c:v>ГГПК</c:v>
                </c:pt>
                <c:pt idx="15">
                  <c:v>ДСХТ</c:v>
                </c:pt>
                <c:pt idx="16">
                  <c:v>КСХТ</c:v>
                </c:pt>
                <c:pt idx="17">
                  <c:v>БТ</c:v>
                </c:pt>
                <c:pt idx="18">
                  <c:v>НК</c:v>
                </c:pt>
                <c:pt idx="19">
                  <c:v>РАТТ</c:v>
                </c:pt>
                <c:pt idx="20">
                  <c:v>РПТ</c:v>
                </c:pt>
                <c:pt idx="21">
                  <c:v>СТАКС</c:v>
                </c:pt>
                <c:pt idx="22">
                  <c:v>СМК</c:v>
                </c:pt>
                <c:pt idx="23">
                  <c:v>СПК</c:v>
                </c:pt>
                <c:pt idx="24">
                  <c:v>СИТТ</c:v>
                </c:pt>
                <c:pt idx="25">
                  <c:v>СТТД</c:v>
                </c:pt>
                <c:pt idx="26">
                  <c:v>ЧАМТ</c:v>
                </c:pt>
                <c:pt idx="27">
                  <c:v>ШАРТ</c:v>
                </c:pt>
                <c:pt idx="28">
                  <c:v>ШТПТ</c:v>
                </c:pt>
                <c:pt idx="29">
                  <c:v>ЮАТ</c:v>
                </c:pt>
                <c:pt idx="30">
                  <c:v>ЯПК</c:v>
                </c:pt>
                <c:pt idx="31">
                  <c:v>ЯПТ</c:v>
                </c:pt>
                <c:pt idx="32">
                  <c:v>Б.прав.К</c:v>
                </c:pt>
              </c:strCache>
            </c:strRef>
          </c:cat>
          <c:val>
            <c:numRef>
              <c:f>Лист1!$C$2:$C$34</c:f>
              <c:numCache>
                <c:formatCode>General</c:formatCode>
                <c:ptCount val="33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BB1-4BFF-9E8A-0F398A2A2FF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Лист1!$A$2:$A$34</c:f>
              <c:strCache>
                <c:ptCount val="33"/>
                <c:pt idx="0">
                  <c:v>ААТ</c:v>
                </c:pt>
                <c:pt idx="1">
                  <c:v>АК</c:v>
                </c:pt>
                <c:pt idx="2">
                  <c:v>БИК</c:v>
                </c:pt>
                <c:pt idx="3">
                  <c:v>БМТК</c:v>
                </c:pt>
                <c:pt idx="4">
                  <c:v>Б.пед.К</c:v>
                </c:pt>
                <c:pt idx="5">
                  <c:v>Б.полит.К</c:v>
                </c:pt>
                <c:pt idx="6">
                  <c:v>БСК</c:v>
                </c:pt>
                <c:pt idx="7">
                  <c:v>БМТ</c:v>
                </c:pt>
                <c:pt idx="8">
                  <c:v>БТОП</c:v>
                </c:pt>
                <c:pt idx="9">
                  <c:v>БТПСУ</c:v>
                </c:pt>
                <c:pt idx="10">
                  <c:v>БАМТ</c:v>
                </c:pt>
                <c:pt idx="11">
                  <c:v>ВИТ</c:v>
                </c:pt>
                <c:pt idx="12">
                  <c:v>ВК</c:v>
                </c:pt>
                <c:pt idx="13">
                  <c:v>ВАТ</c:v>
                </c:pt>
                <c:pt idx="14">
                  <c:v>ГГПК</c:v>
                </c:pt>
                <c:pt idx="15">
                  <c:v>ДСХТ</c:v>
                </c:pt>
                <c:pt idx="16">
                  <c:v>КСХТ</c:v>
                </c:pt>
                <c:pt idx="17">
                  <c:v>БТ</c:v>
                </c:pt>
                <c:pt idx="18">
                  <c:v>НК</c:v>
                </c:pt>
                <c:pt idx="19">
                  <c:v>РАТТ</c:v>
                </c:pt>
                <c:pt idx="20">
                  <c:v>РПТ</c:v>
                </c:pt>
                <c:pt idx="21">
                  <c:v>СТАКС</c:v>
                </c:pt>
                <c:pt idx="22">
                  <c:v>СМК</c:v>
                </c:pt>
                <c:pt idx="23">
                  <c:v>СПК</c:v>
                </c:pt>
                <c:pt idx="24">
                  <c:v>СИТТ</c:v>
                </c:pt>
                <c:pt idx="25">
                  <c:v>СТТД</c:v>
                </c:pt>
                <c:pt idx="26">
                  <c:v>ЧАМТ</c:v>
                </c:pt>
                <c:pt idx="27">
                  <c:v>ШАРТ</c:v>
                </c:pt>
                <c:pt idx="28">
                  <c:v>ШТПТ</c:v>
                </c:pt>
                <c:pt idx="29">
                  <c:v>ЮАТ</c:v>
                </c:pt>
                <c:pt idx="30">
                  <c:v>ЯПК</c:v>
                </c:pt>
                <c:pt idx="31">
                  <c:v>ЯПТ</c:v>
                </c:pt>
                <c:pt idx="32">
                  <c:v>Б.прав.К</c:v>
                </c:pt>
              </c:strCache>
            </c:strRef>
          </c:cat>
          <c:val>
            <c:numRef>
              <c:f>Лист1!$D$2:$D$34</c:f>
              <c:numCache>
                <c:formatCode>General</c:formatCode>
                <c:ptCount val="33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BB1-4BFF-9E8A-0F398A2A2F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7622656"/>
        <c:axId val="117624192"/>
      </c:barChart>
      <c:catAx>
        <c:axId val="117622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itchFamily="34" charset="0"/>
                <a:ea typeface="+mn-ea"/>
                <a:cs typeface="+mn-cs"/>
              </a:defRPr>
            </a:pPr>
            <a:endParaRPr lang="ru-RU"/>
          </a:p>
        </c:txPr>
        <c:crossAx val="117624192"/>
        <c:crosses val="autoZero"/>
        <c:auto val="1"/>
        <c:lblAlgn val="ctr"/>
        <c:lblOffset val="100"/>
        <c:noMultiLvlLbl val="0"/>
      </c:catAx>
      <c:valAx>
        <c:axId val="117624192"/>
        <c:scaling>
          <c:orientation val="minMax"/>
          <c:max val="3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622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Franklin Gothic Medium Cond" pitchFamily="34" charset="0"/>
                <a:ea typeface="+mn-ea"/>
                <a:cs typeface="+mn-cs"/>
              </a:defRPr>
            </a:pPr>
            <a:r>
              <a:rPr lang="ru-RU" sz="1800" b="1" i="0" baseline="0" dirty="0" smtClean="0">
                <a:effectLst/>
                <a:latin typeface="Franklin Gothic Medium Cond" pitchFamily="34" charset="0"/>
              </a:rPr>
              <a:t>Информация  о численности обучающихся, зачисленных на первый курс по программам профессионального обучения, из числа выпускников специальных (коррекционных) образовательных организаций по состоянию на </a:t>
            </a:r>
            <a:r>
              <a:rPr lang="ru-RU" sz="1800" b="1" i="0" baseline="0" dirty="0" smtClean="0">
                <a:effectLst/>
                <a:latin typeface="Franklin Gothic Medium Cond" pitchFamily="34" charset="0"/>
              </a:rPr>
              <a:t>01.09.2022 </a:t>
            </a:r>
            <a:r>
              <a:rPr lang="ru-RU" sz="1800" b="1" i="0" baseline="0" dirty="0" smtClean="0">
                <a:effectLst/>
                <a:latin typeface="Franklin Gothic Medium Cond" pitchFamily="34" charset="0"/>
              </a:rPr>
              <a:t>г.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Franklin Gothic Medium Cond" pitchFamily="34" charset="0"/>
                <a:ea typeface="+mn-ea"/>
                <a:cs typeface="+mn-cs"/>
              </a:defRPr>
            </a:pPr>
            <a:endParaRPr lang="ru-RU" b="1" dirty="0">
              <a:latin typeface="Franklin Gothic Medium Cond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6291675571830975E-2"/>
          <c:y val="0.21130167182929707"/>
          <c:w val="0.95793459932684122"/>
          <c:h val="0.727478358360086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FEA-45F7-B91F-ADAFBAF919B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8F5-4E56-879D-41D880CE9E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ААТ</c:v>
                </c:pt>
                <c:pt idx="1">
                  <c:v>БСК</c:v>
                </c:pt>
                <c:pt idx="2">
                  <c:v>БТПСУ</c:v>
                </c:pt>
                <c:pt idx="3">
                  <c:v>ВАТ</c:v>
                </c:pt>
                <c:pt idx="4">
                  <c:v>ГГПК</c:v>
                </c:pt>
                <c:pt idx="5">
                  <c:v>РАТТ</c:v>
                </c:pt>
                <c:pt idx="6">
                  <c:v>СТАКС</c:v>
                </c:pt>
                <c:pt idx="7">
                  <c:v>ЧАМТ</c:v>
                </c:pt>
                <c:pt idx="8">
                  <c:v>ШАРТ</c:v>
                </c:pt>
                <c:pt idx="9">
                  <c:v>ВИТ</c:v>
                </c:pt>
                <c:pt idx="10">
                  <c:v>РПТ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6</c:v>
                </c:pt>
                <c:pt idx="1">
                  <c:v>13</c:v>
                </c:pt>
                <c:pt idx="2">
                  <c:v>25</c:v>
                </c:pt>
                <c:pt idx="3">
                  <c:v>4</c:v>
                </c:pt>
                <c:pt idx="4">
                  <c:v>14</c:v>
                </c:pt>
                <c:pt idx="5">
                  <c:v>3</c:v>
                </c:pt>
                <c:pt idx="6">
                  <c:v>17</c:v>
                </c:pt>
                <c:pt idx="7">
                  <c:v>8</c:v>
                </c:pt>
                <c:pt idx="8">
                  <c:v>14</c:v>
                </c:pt>
                <c:pt idx="9">
                  <c:v>15</c:v>
                </c:pt>
                <c:pt idx="10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45A-4060-96FC-8FC97D1B72A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Лист1!$A$2:$A$12</c:f>
              <c:strCache>
                <c:ptCount val="11"/>
                <c:pt idx="0">
                  <c:v>ААТ</c:v>
                </c:pt>
                <c:pt idx="1">
                  <c:v>БСК</c:v>
                </c:pt>
                <c:pt idx="2">
                  <c:v>БТПСУ</c:v>
                </c:pt>
                <c:pt idx="3">
                  <c:v>ВАТ</c:v>
                </c:pt>
                <c:pt idx="4">
                  <c:v>ГГПК</c:v>
                </c:pt>
                <c:pt idx="5">
                  <c:v>РАТТ</c:v>
                </c:pt>
                <c:pt idx="6">
                  <c:v>СТАКС</c:v>
                </c:pt>
                <c:pt idx="7">
                  <c:v>ЧАМТ</c:v>
                </c:pt>
                <c:pt idx="8">
                  <c:v>ШАРТ</c:v>
                </c:pt>
                <c:pt idx="9">
                  <c:v>ВИТ</c:v>
                </c:pt>
                <c:pt idx="10">
                  <c:v>РПТ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45A-4060-96FC-8FC97D1B72A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Лист1!$A$2:$A$12</c:f>
              <c:strCache>
                <c:ptCount val="11"/>
                <c:pt idx="0">
                  <c:v>ААТ</c:v>
                </c:pt>
                <c:pt idx="1">
                  <c:v>БСК</c:v>
                </c:pt>
                <c:pt idx="2">
                  <c:v>БТПСУ</c:v>
                </c:pt>
                <c:pt idx="3">
                  <c:v>ВАТ</c:v>
                </c:pt>
                <c:pt idx="4">
                  <c:v>ГГПК</c:v>
                </c:pt>
                <c:pt idx="5">
                  <c:v>РАТТ</c:v>
                </c:pt>
                <c:pt idx="6">
                  <c:v>СТАКС</c:v>
                </c:pt>
                <c:pt idx="7">
                  <c:v>ЧАМТ</c:v>
                </c:pt>
                <c:pt idx="8">
                  <c:v>ШАРТ</c:v>
                </c:pt>
                <c:pt idx="9">
                  <c:v>ВИТ</c:v>
                </c:pt>
                <c:pt idx="10">
                  <c:v>РПТ</c:v>
                </c:pt>
              </c:strCache>
            </c:strRef>
          </c:cat>
          <c:val>
            <c:numRef>
              <c:f>Лист1!$D$2:$D$12</c:f>
              <c:numCache>
                <c:formatCode>General</c:formatCode>
                <c:ptCount val="1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45A-4060-96FC-8FC97D1B72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672000"/>
        <c:axId val="54690176"/>
      </c:barChart>
      <c:catAx>
        <c:axId val="5467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690176"/>
        <c:crosses val="autoZero"/>
        <c:auto val="1"/>
        <c:lblAlgn val="ctr"/>
        <c:lblOffset val="100"/>
        <c:noMultiLvlLbl val="0"/>
      </c:catAx>
      <c:valAx>
        <c:axId val="54690176"/>
        <c:scaling>
          <c:orientation val="minMax"/>
          <c:max val="26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672000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 dirty="0" smtClean="0">
                <a:effectLst/>
                <a:latin typeface="Franklin Gothic Medium Cond" panose="020B0606030402020204" pitchFamily="34" charset="0"/>
              </a:rPr>
              <a:t>Информация о студентах, относимых к категории лиц с ограниченными возможностями здоровья или инвалидам, и зачисленных  на первый курс по программам среднего профессионального образования по состоянию на </a:t>
            </a:r>
            <a:r>
              <a:rPr lang="ru-RU" sz="1800" b="1" i="0" baseline="0" dirty="0" smtClean="0">
                <a:effectLst/>
                <a:latin typeface="Franklin Gothic Medium Cond" panose="020B0606030402020204" pitchFamily="34" charset="0"/>
              </a:rPr>
              <a:t>01.09.2022 </a:t>
            </a:r>
            <a:r>
              <a:rPr lang="ru-RU" sz="1800" b="1" i="0" baseline="0" dirty="0" smtClean="0">
                <a:effectLst/>
                <a:latin typeface="Franklin Gothic Medium Cond" panose="020B0606030402020204" pitchFamily="34" charset="0"/>
              </a:rPr>
              <a:t>г. (очно-заочная форма обучения)</a:t>
            </a:r>
          </a:p>
        </c:rich>
      </c:tx>
      <c:layout>
        <c:manualLayout>
          <c:xMode val="edge"/>
          <c:yMode val="edge"/>
          <c:x val="0.117404140289604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КЦП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БИК</c:v>
                </c:pt>
                <c:pt idx="1">
                  <c:v>Б.Политех.К</c:v>
                </c:pt>
                <c:pt idx="2">
                  <c:v>БМТ</c:v>
                </c:pt>
                <c:pt idx="3">
                  <c:v>БТОП</c:v>
                </c:pt>
                <c:pt idx="4">
                  <c:v>СТТД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15</c:v>
                </c:pt>
                <c:pt idx="1">
                  <c:v>15</c:v>
                </c:pt>
                <c:pt idx="2">
                  <c:v>15</c:v>
                </c:pt>
                <c:pt idx="3">
                  <c:v>15</c:v>
                </c:pt>
                <c:pt idx="4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E4B-4B00-B3CB-6EF0E0DA754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01.09.2022 г.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БИК</c:v>
                </c:pt>
                <c:pt idx="1">
                  <c:v>Б.Политех.К</c:v>
                </c:pt>
                <c:pt idx="2">
                  <c:v>БМТ</c:v>
                </c:pt>
                <c:pt idx="3">
                  <c:v>БТОП</c:v>
                </c:pt>
                <c:pt idx="4">
                  <c:v>СТТД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15</c:v>
                </c:pt>
                <c:pt idx="1">
                  <c:v>9</c:v>
                </c:pt>
                <c:pt idx="2">
                  <c:v>9</c:v>
                </c:pt>
                <c:pt idx="3">
                  <c:v>15</c:v>
                </c:pt>
                <c:pt idx="4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E4B-4B00-B3CB-6EF0E0DA754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4439296"/>
        <c:axId val="54441088"/>
      </c:barChart>
      <c:catAx>
        <c:axId val="54439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441088"/>
        <c:crosses val="autoZero"/>
        <c:auto val="1"/>
        <c:lblAlgn val="ctr"/>
        <c:lblOffset val="100"/>
        <c:noMultiLvlLbl val="0"/>
      </c:catAx>
      <c:valAx>
        <c:axId val="54441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439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itchFamily="34" charset="0"/>
                <a:ea typeface="+mn-ea"/>
                <a:cs typeface="+mn-cs"/>
              </a:defRPr>
            </a:pPr>
            <a:r>
              <a:rPr lang="ru-RU" sz="1800" b="1" i="0" baseline="0" dirty="0" smtClean="0">
                <a:effectLst/>
                <a:latin typeface="Franklin Gothic Medium Cond" pitchFamily="34" charset="0"/>
              </a:rPr>
              <a:t>Информация о студентах, относимых к категории лиц с ограниченными возможностями здоровья или инвалидам, и зачисленных  на первый курс по программам среднего профессионального образования по состоянию на 01.09.2022 г. </a:t>
            </a:r>
            <a:r>
              <a:rPr lang="ru-RU" sz="1800" b="1" i="0" baseline="0" dirty="0" smtClean="0">
                <a:effectLst/>
                <a:latin typeface="Franklin Gothic Medium Cond" pitchFamily="34" charset="0"/>
              </a:rPr>
              <a:t>(заочная </a:t>
            </a:r>
            <a:r>
              <a:rPr lang="ru-RU" sz="1800" b="1" i="0" baseline="0" dirty="0" smtClean="0">
                <a:effectLst/>
                <a:latin typeface="Franklin Gothic Medium Cond" pitchFamily="34" charset="0"/>
              </a:rPr>
              <a:t>форма обучения)</a:t>
            </a:r>
          </a:p>
        </c:rich>
      </c:tx>
      <c:layout>
        <c:manualLayout>
          <c:xMode val="edge"/>
          <c:yMode val="edge"/>
          <c:x val="0.10462191925264798"/>
          <c:y val="1.222697305557030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3979992265785822E-2"/>
          <c:y val="0.16816179654990762"/>
          <c:w val="0.95977687897507868"/>
          <c:h val="0.722584743593796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EE0-4615-A33F-43CF10423F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dirty="0"/>
                      <a:t>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EE0-4615-A33F-43CF10423F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Лист1!$A$2:$A$34</c:f>
              <c:strCache>
                <c:ptCount val="33"/>
                <c:pt idx="0">
                  <c:v>ААТ</c:v>
                </c:pt>
                <c:pt idx="1">
                  <c:v>АК</c:v>
                </c:pt>
                <c:pt idx="2">
                  <c:v>БИК</c:v>
                </c:pt>
                <c:pt idx="3">
                  <c:v>БМТК</c:v>
                </c:pt>
                <c:pt idx="4">
                  <c:v>Б.пед.К</c:v>
                </c:pt>
                <c:pt idx="5">
                  <c:v>Б.полит.К</c:v>
                </c:pt>
                <c:pt idx="6">
                  <c:v>БСК</c:v>
                </c:pt>
                <c:pt idx="7">
                  <c:v>БМТ</c:v>
                </c:pt>
                <c:pt idx="8">
                  <c:v>БТОП</c:v>
                </c:pt>
                <c:pt idx="9">
                  <c:v>БТПСУ</c:v>
                </c:pt>
                <c:pt idx="10">
                  <c:v>БАМТ</c:v>
                </c:pt>
                <c:pt idx="11">
                  <c:v>ВИТ</c:v>
                </c:pt>
                <c:pt idx="12">
                  <c:v>ВК</c:v>
                </c:pt>
                <c:pt idx="13">
                  <c:v>ВАТ</c:v>
                </c:pt>
                <c:pt idx="14">
                  <c:v>ГГПК</c:v>
                </c:pt>
                <c:pt idx="15">
                  <c:v>ДСХТ</c:v>
                </c:pt>
                <c:pt idx="16">
                  <c:v>КСХТ</c:v>
                </c:pt>
                <c:pt idx="17">
                  <c:v>БТ</c:v>
                </c:pt>
                <c:pt idx="18">
                  <c:v>НК</c:v>
                </c:pt>
                <c:pt idx="19">
                  <c:v>РАТТ</c:v>
                </c:pt>
                <c:pt idx="20">
                  <c:v>РПТ</c:v>
                </c:pt>
                <c:pt idx="21">
                  <c:v>СТАКС</c:v>
                </c:pt>
                <c:pt idx="22">
                  <c:v>СМК</c:v>
                </c:pt>
                <c:pt idx="23">
                  <c:v>СПК</c:v>
                </c:pt>
                <c:pt idx="24">
                  <c:v>СИТТ</c:v>
                </c:pt>
                <c:pt idx="25">
                  <c:v>СТТД</c:v>
                </c:pt>
                <c:pt idx="26">
                  <c:v>ЧАМТ</c:v>
                </c:pt>
                <c:pt idx="27">
                  <c:v>ШАРТ</c:v>
                </c:pt>
                <c:pt idx="28">
                  <c:v>ШТПТ</c:v>
                </c:pt>
                <c:pt idx="29">
                  <c:v>ЮАТ</c:v>
                </c:pt>
                <c:pt idx="30">
                  <c:v>ЯПК</c:v>
                </c:pt>
                <c:pt idx="31">
                  <c:v>ЯПТ</c:v>
                </c:pt>
                <c:pt idx="32">
                  <c:v>Б.прав.К</c:v>
                </c:pt>
              </c:strCache>
            </c:strRef>
          </c:cat>
          <c:val>
            <c:numRef>
              <c:f>Лист1!$B$2:$B$34</c:f>
              <c:numCache>
                <c:formatCode>General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1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BB1-4BFF-9E8A-0F398A2A2FF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Лист1!$A$2:$A$34</c:f>
              <c:strCache>
                <c:ptCount val="33"/>
                <c:pt idx="0">
                  <c:v>ААТ</c:v>
                </c:pt>
                <c:pt idx="1">
                  <c:v>АК</c:v>
                </c:pt>
                <c:pt idx="2">
                  <c:v>БИК</c:v>
                </c:pt>
                <c:pt idx="3">
                  <c:v>БМТК</c:v>
                </c:pt>
                <c:pt idx="4">
                  <c:v>Б.пед.К</c:v>
                </c:pt>
                <c:pt idx="5">
                  <c:v>Б.полит.К</c:v>
                </c:pt>
                <c:pt idx="6">
                  <c:v>БСК</c:v>
                </c:pt>
                <c:pt idx="7">
                  <c:v>БМТ</c:v>
                </c:pt>
                <c:pt idx="8">
                  <c:v>БТОП</c:v>
                </c:pt>
                <c:pt idx="9">
                  <c:v>БТПСУ</c:v>
                </c:pt>
                <c:pt idx="10">
                  <c:v>БАМТ</c:v>
                </c:pt>
                <c:pt idx="11">
                  <c:v>ВИТ</c:v>
                </c:pt>
                <c:pt idx="12">
                  <c:v>ВК</c:v>
                </c:pt>
                <c:pt idx="13">
                  <c:v>ВАТ</c:v>
                </c:pt>
                <c:pt idx="14">
                  <c:v>ГГПК</c:v>
                </c:pt>
                <c:pt idx="15">
                  <c:v>ДСХТ</c:v>
                </c:pt>
                <c:pt idx="16">
                  <c:v>КСХТ</c:v>
                </c:pt>
                <c:pt idx="17">
                  <c:v>БТ</c:v>
                </c:pt>
                <c:pt idx="18">
                  <c:v>НК</c:v>
                </c:pt>
                <c:pt idx="19">
                  <c:v>РАТТ</c:v>
                </c:pt>
                <c:pt idx="20">
                  <c:v>РПТ</c:v>
                </c:pt>
                <c:pt idx="21">
                  <c:v>СТАКС</c:v>
                </c:pt>
                <c:pt idx="22">
                  <c:v>СМК</c:v>
                </c:pt>
                <c:pt idx="23">
                  <c:v>СПК</c:v>
                </c:pt>
                <c:pt idx="24">
                  <c:v>СИТТ</c:v>
                </c:pt>
                <c:pt idx="25">
                  <c:v>СТТД</c:v>
                </c:pt>
                <c:pt idx="26">
                  <c:v>ЧАМТ</c:v>
                </c:pt>
                <c:pt idx="27">
                  <c:v>ШАРТ</c:v>
                </c:pt>
                <c:pt idx="28">
                  <c:v>ШТПТ</c:v>
                </c:pt>
                <c:pt idx="29">
                  <c:v>ЮАТ</c:v>
                </c:pt>
                <c:pt idx="30">
                  <c:v>ЯПК</c:v>
                </c:pt>
                <c:pt idx="31">
                  <c:v>ЯПТ</c:v>
                </c:pt>
                <c:pt idx="32">
                  <c:v>Б.прав.К</c:v>
                </c:pt>
              </c:strCache>
            </c:strRef>
          </c:cat>
          <c:val>
            <c:numRef>
              <c:f>Лист1!$C$2:$C$34</c:f>
              <c:numCache>
                <c:formatCode>General</c:formatCode>
                <c:ptCount val="33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BB1-4BFF-9E8A-0F398A2A2FF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Лист1!$A$2:$A$34</c:f>
              <c:strCache>
                <c:ptCount val="33"/>
                <c:pt idx="0">
                  <c:v>ААТ</c:v>
                </c:pt>
                <c:pt idx="1">
                  <c:v>АК</c:v>
                </c:pt>
                <c:pt idx="2">
                  <c:v>БИК</c:v>
                </c:pt>
                <c:pt idx="3">
                  <c:v>БМТК</c:v>
                </c:pt>
                <c:pt idx="4">
                  <c:v>Б.пед.К</c:v>
                </c:pt>
                <c:pt idx="5">
                  <c:v>Б.полит.К</c:v>
                </c:pt>
                <c:pt idx="6">
                  <c:v>БСК</c:v>
                </c:pt>
                <c:pt idx="7">
                  <c:v>БМТ</c:v>
                </c:pt>
                <c:pt idx="8">
                  <c:v>БТОП</c:v>
                </c:pt>
                <c:pt idx="9">
                  <c:v>БТПСУ</c:v>
                </c:pt>
                <c:pt idx="10">
                  <c:v>БАМТ</c:v>
                </c:pt>
                <c:pt idx="11">
                  <c:v>ВИТ</c:v>
                </c:pt>
                <c:pt idx="12">
                  <c:v>ВК</c:v>
                </c:pt>
                <c:pt idx="13">
                  <c:v>ВАТ</c:v>
                </c:pt>
                <c:pt idx="14">
                  <c:v>ГГПК</c:v>
                </c:pt>
                <c:pt idx="15">
                  <c:v>ДСХТ</c:v>
                </c:pt>
                <c:pt idx="16">
                  <c:v>КСХТ</c:v>
                </c:pt>
                <c:pt idx="17">
                  <c:v>БТ</c:v>
                </c:pt>
                <c:pt idx="18">
                  <c:v>НК</c:v>
                </c:pt>
                <c:pt idx="19">
                  <c:v>РАТТ</c:v>
                </c:pt>
                <c:pt idx="20">
                  <c:v>РПТ</c:v>
                </c:pt>
                <c:pt idx="21">
                  <c:v>СТАКС</c:v>
                </c:pt>
                <c:pt idx="22">
                  <c:v>СМК</c:v>
                </c:pt>
                <c:pt idx="23">
                  <c:v>СПК</c:v>
                </c:pt>
                <c:pt idx="24">
                  <c:v>СИТТ</c:v>
                </c:pt>
                <c:pt idx="25">
                  <c:v>СТТД</c:v>
                </c:pt>
                <c:pt idx="26">
                  <c:v>ЧАМТ</c:v>
                </c:pt>
                <c:pt idx="27">
                  <c:v>ШАРТ</c:v>
                </c:pt>
                <c:pt idx="28">
                  <c:v>ШТПТ</c:v>
                </c:pt>
                <c:pt idx="29">
                  <c:v>ЮАТ</c:v>
                </c:pt>
                <c:pt idx="30">
                  <c:v>ЯПК</c:v>
                </c:pt>
                <c:pt idx="31">
                  <c:v>ЯПТ</c:v>
                </c:pt>
                <c:pt idx="32">
                  <c:v>Б.прав.К</c:v>
                </c:pt>
              </c:strCache>
            </c:strRef>
          </c:cat>
          <c:val>
            <c:numRef>
              <c:f>Лист1!$D$2:$D$34</c:f>
              <c:numCache>
                <c:formatCode>General</c:formatCode>
                <c:ptCount val="33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BB1-4BFF-9E8A-0F398A2A2F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6915328"/>
        <c:axId val="106916864"/>
      </c:barChart>
      <c:catAx>
        <c:axId val="106915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itchFamily="34" charset="0"/>
                <a:ea typeface="+mn-ea"/>
                <a:cs typeface="+mn-cs"/>
              </a:defRPr>
            </a:pPr>
            <a:endParaRPr lang="ru-RU"/>
          </a:p>
        </c:txPr>
        <c:crossAx val="106916864"/>
        <c:crosses val="autoZero"/>
        <c:auto val="1"/>
        <c:lblAlgn val="ctr"/>
        <c:lblOffset val="100"/>
        <c:noMultiLvlLbl val="0"/>
      </c:catAx>
      <c:valAx>
        <c:axId val="106916864"/>
        <c:scaling>
          <c:orientation val="minMax"/>
          <c:max val="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6915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72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67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436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89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1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430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34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53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761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978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597C-B713-4549-87C4-738DBE646B7E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08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8597C-B713-4549-87C4-738DBE646B7E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4EAE1-AEF5-4E53-91B2-1A8C23C01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635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AE71CDD8-FBEE-4DBC-AD74-AD9591428F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32" y="265312"/>
            <a:ext cx="1146147" cy="135952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14BC306-779F-44CD-B52E-2C63C8F864FF}"/>
              </a:ext>
            </a:extLst>
          </p:cNvPr>
          <p:cNvSpPr txBox="1"/>
          <p:nvPr/>
        </p:nvSpPr>
        <p:spPr>
          <a:xfrm>
            <a:off x="1806896" y="380602"/>
            <a:ext cx="9184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Franklin Gothic Medium" panose="020B0603020102020204" pitchFamily="34" charset="0"/>
              </a:rPr>
              <a:t>Департамент</a:t>
            </a:r>
            <a:r>
              <a:rPr lang="ru-RU" sz="1600" b="1" dirty="0">
                <a:latin typeface="Franklin Gothic Medium" panose="020B0603020102020204" pitchFamily="34" charset="0"/>
              </a:rPr>
              <a:t> </a:t>
            </a:r>
            <a:r>
              <a:rPr lang="ru-RU" sz="1600" b="1" dirty="0" smtClean="0">
                <a:latin typeface="Franklin Gothic Medium" panose="020B0603020102020204" pitchFamily="34" charset="0"/>
              </a:rPr>
              <a:t>профессионального образования и науки </a:t>
            </a:r>
          </a:p>
          <a:p>
            <a:pPr algn="ctr"/>
            <a:r>
              <a:rPr lang="ru-RU" sz="1600" b="1" dirty="0" smtClean="0">
                <a:latin typeface="Franklin Gothic Medium" panose="020B0603020102020204" pitchFamily="34" charset="0"/>
              </a:rPr>
              <a:t>министерства образования </a:t>
            </a:r>
            <a:r>
              <a:rPr lang="ru-RU" sz="1600" b="1" dirty="0">
                <a:latin typeface="Franklin Gothic Medium" panose="020B0603020102020204" pitchFamily="34" charset="0"/>
              </a:rPr>
              <a:t>Белгородской области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B4656B0-B30A-4FC3-A895-4B7BB1E53267}"/>
              </a:ext>
            </a:extLst>
          </p:cNvPr>
          <p:cNvSpPr txBox="1"/>
          <p:nvPr/>
        </p:nvSpPr>
        <p:spPr>
          <a:xfrm>
            <a:off x="1656666" y="1873008"/>
            <a:ext cx="95886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О поступлении выпускников общеобразовательных школ из числа инвалидов и лиц с ОВЗ </a:t>
            </a:r>
            <a:r>
              <a:rPr lang="ru-RU" sz="2800" b="1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в </a:t>
            </a:r>
            <a:r>
              <a:rPr lang="ru-RU" sz="2800" b="1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профессиональные образовательные организации области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163410D-94DC-4352-8F03-7BC3281283A8}"/>
              </a:ext>
            </a:extLst>
          </p:cNvPr>
          <p:cNvSpPr txBox="1"/>
          <p:nvPr/>
        </p:nvSpPr>
        <p:spPr>
          <a:xfrm>
            <a:off x="5222240" y="4881860"/>
            <a:ext cx="6746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/>
              <a:t>Директор ОГАПОУ «Белгородский индустриальный колледж»</a:t>
            </a:r>
          </a:p>
          <a:p>
            <a:pPr algn="r"/>
            <a:r>
              <a:rPr lang="ru-RU" b="1" dirty="0"/>
              <a:t>Шаталов Олег Александрович</a:t>
            </a:r>
          </a:p>
          <a:p>
            <a:pPr algn="r"/>
            <a:r>
              <a:rPr lang="ru-RU" dirty="0" smtClean="0"/>
              <a:t>02.09.202</a:t>
            </a:r>
            <a:r>
              <a:rPr lang="en-US" dirty="0" smtClean="0"/>
              <a:t>2</a:t>
            </a:r>
            <a:r>
              <a:rPr lang="ru-RU" dirty="0" smtClean="0"/>
              <a:t> </a:t>
            </a:r>
            <a:r>
              <a:rPr lang="ru-RU" dirty="0"/>
              <a:t>г.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30DD0D7-82A8-4763-9C7B-70281FD74C06}"/>
              </a:ext>
            </a:extLst>
          </p:cNvPr>
          <p:cNvSpPr txBox="1"/>
          <p:nvPr/>
        </p:nvSpPr>
        <p:spPr>
          <a:xfrm>
            <a:off x="4949853" y="6412404"/>
            <a:ext cx="2722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Franklin Gothic Medium" panose="020B0603020102020204" pitchFamily="34" charset="0"/>
              </a:rPr>
              <a:t>Белгород </a:t>
            </a:r>
            <a:r>
              <a:rPr lang="ru-RU" sz="1200" dirty="0" smtClean="0">
                <a:latin typeface="Franklin Gothic Medium" panose="020B0603020102020204" pitchFamily="34" charset="0"/>
              </a:rPr>
              <a:t>2022 </a:t>
            </a:r>
            <a:r>
              <a:rPr lang="ru-RU" sz="1200" dirty="0">
                <a:latin typeface="Franklin Gothic Medium" panose="020B0603020102020204" pitchFamily="34" charset="0"/>
              </a:rPr>
              <a:t>год</a:t>
            </a:r>
          </a:p>
        </p:txBody>
      </p:sp>
    </p:spTree>
    <p:extLst>
      <p:ext uri="{BB962C8B-B14F-4D97-AF65-F5344CB8AC3E}">
        <p14:creationId xmlns:p14="http://schemas.microsoft.com/office/powerpoint/2010/main" val="1364455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600425780"/>
              </p:ext>
            </p:extLst>
          </p:nvPr>
        </p:nvGraphicFramePr>
        <p:xfrm>
          <a:off x="603681" y="239697"/>
          <a:ext cx="10946167" cy="6232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559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611796599"/>
              </p:ext>
            </p:extLst>
          </p:nvPr>
        </p:nvGraphicFramePr>
        <p:xfrm>
          <a:off x="941033" y="390618"/>
          <a:ext cx="10466773" cy="5747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9531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9E0E2BA0-29CE-4B24-A7DE-BC168ACF39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5170267"/>
              </p:ext>
            </p:extLst>
          </p:nvPr>
        </p:nvGraphicFramePr>
        <p:xfrm>
          <a:off x="574157" y="411322"/>
          <a:ext cx="10940903" cy="5989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5493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281262931"/>
              </p:ext>
            </p:extLst>
          </p:nvPr>
        </p:nvGraphicFramePr>
        <p:xfrm>
          <a:off x="603681" y="239697"/>
          <a:ext cx="10946167" cy="6232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3786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2129</TotalTime>
  <Words>181</Words>
  <Application>Microsoft Office PowerPoint</Application>
  <PresentationFormat>Произвольный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Олейникова Светлана Александровна</dc:creator>
  <cp:lastModifiedBy>Помогаева Екатерина Геннадьевна</cp:lastModifiedBy>
  <cp:revision>142</cp:revision>
  <cp:lastPrinted>2022-08-19T05:54:21Z</cp:lastPrinted>
  <dcterms:created xsi:type="dcterms:W3CDTF">2020-07-02T09:34:24Z</dcterms:created>
  <dcterms:modified xsi:type="dcterms:W3CDTF">2022-09-01T13:21:57Z</dcterms:modified>
</cp:coreProperties>
</file>