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1" r:id="rId3"/>
    <p:sldId id="256" r:id="rId4"/>
    <p:sldId id="258" r:id="rId5"/>
    <p:sldId id="260" r:id="rId6"/>
    <p:sldId id="262" r:id="rId7"/>
    <p:sldId id="263" r:id="rId8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55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 Cond" pitchFamily="34" charset="0"/>
                <a:ea typeface="+mn-ea"/>
                <a:cs typeface="+mn-cs"/>
              </a:defRPr>
            </a:pPr>
            <a:r>
              <a:rPr lang="ru-RU" sz="1800" b="1" i="0" baseline="0" dirty="0" smtClean="0">
                <a:effectLst/>
                <a:latin typeface="Franklin Gothic Medium Cond" pitchFamily="34" charset="0"/>
              </a:rPr>
              <a:t>Информация о студентах, относимых к категории лиц с ограниченными возможностями здоровья или инвалидам, и зачисленных  на первый курс по программам среднего профессионального образования по состоянию на  02.11.2022 г. (очная форма обучения)</a:t>
            </a:r>
          </a:p>
        </c:rich>
      </c:tx>
      <c:layout>
        <c:manualLayout>
          <c:xMode val="edge"/>
          <c:yMode val="edge"/>
          <c:x val="0.10462191925264798"/>
          <c:y val="1.222697305557030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3979992265785822E-2"/>
          <c:y val="0.16816179654990762"/>
          <c:w val="0.95977687897507868"/>
          <c:h val="0.722584743593796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1C0D-4923-AF7A-201CDC26BDDC}"/>
              </c:ext>
            </c:extLst>
          </c:dPt>
          <c:dPt>
            <c:idx val="2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1C0D-4923-AF7A-201CDC26BDDC}"/>
              </c:ext>
            </c:extLst>
          </c:dPt>
          <c:dLbls>
            <c:dLbl>
              <c:idx val="1"/>
              <c:layout/>
              <c:tx>
                <c:rich>
                  <a:bodyPr/>
                  <a:lstStyle/>
                  <a:p>
                    <a:endParaRPr lang="en-US" dirty="0" smtClean="0"/>
                  </a:p>
                  <a:p>
                    <a:r>
                      <a:rPr lang="en-US" dirty="0" smtClean="0"/>
                      <a:t>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C0D-4923-AF7A-201CDC26BDDC}"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EE0-4615-A33F-43CF10423F35}"/>
                </c:ext>
              </c:extLst>
            </c:dLbl>
            <c:dLbl>
              <c:idx val="15"/>
              <c:layout/>
              <c:tx>
                <c:rich>
                  <a:bodyPr/>
                  <a:lstStyle/>
                  <a:p>
                    <a:r>
                      <a:rPr lang="en-US" dirty="0"/>
                      <a:t>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EE0-4615-A33F-43CF10423F35}"/>
                </c:ext>
              </c:extLst>
            </c:dLbl>
            <c:dLbl>
              <c:idx val="21"/>
              <c:layout/>
              <c:tx>
                <c:rich>
                  <a:bodyPr/>
                  <a:lstStyle/>
                  <a:p>
                    <a:endParaRPr lang="en-US" dirty="0" smtClean="0"/>
                  </a:p>
                  <a:p>
                    <a:r>
                      <a:rPr lang="en-US" dirty="0" smtClean="0"/>
                      <a:t>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C0D-4923-AF7A-201CDC26BD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Лист1!$A$2:$A$34</c:f>
              <c:strCache>
                <c:ptCount val="33"/>
                <c:pt idx="0">
                  <c:v>ААТ</c:v>
                </c:pt>
                <c:pt idx="1">
                  <c:v>АК</c:v>
                </c:pt>
                <c:pt idx="2">
                  <c:v>БИК</c:v>
                </c:pt>
                <c:pt idx="3">
                  <c:v>БМТК</c:v>
                </c:pt>
                <c:pt idx="4">
                  <c:v>Б.пед.К</c:v>
                </c:pt>
                <c:pt idx="5">
                  <c:v>Б.полит.К</c:v>
                </c:pt>
                <c:pt idx="6">
                  <c:v>БСК</c:v>
                </c:pt>
                <c:pt idx="7">
                  <c:v>БМТ</c:v>
                </c:pt>
                <c:pt idx="8">
                  <c:v>БТОП</c:v>
                </c:pt>
                <c:pt idx="9">
                  <c:v>БТПСУ</c:v>
                </c:pt>
                <c:pt idx="10">
                  <c:v>БАМТ</c:v>
                </c:pt>
                <c:pt idx="11">
                  <c:v>ВИТ</c:v>
                </c:pt>
                <c:pt idx="12">
                  <c:v>ВК</c:v>
                </c:pt>
                <c:pt idx="13">
                  <c:v>ВАТ</c:v>
                </c:pt>
                <c:pt idx="14">
                  <c:v>ГГПК</c:v>
                </c:pt>
                <c:pt idx="15">
                  <c:v>ДСХТ</c:v>
                </c:pt>
                <c:pt idx="16">
                  <c:v>КСХТ</c:v>
                </c:pt>
                <c:pt idx="17">
                  <c:v>БТ</c:v>
                </c:pt>
                <c:pt idx="18">
                  <c:v>НК</c:v>
                </c:pt>
                <c:pt idx="19">
                  <c:v>РАТТ</c:v>
                </c:pt>
                <c:pt idx="20">
                  <c:v>РПТ</c:v>
                </c:pt>
                <c:pt idx="21">
                  <c:v>СТАКС</c:v>
                </c:pt>
                <c:pt idx="22">
                  <c:v>СМК</c:v>
                </c:pt>
                <c:pt idx="23">
                  <c:v>СПК</c:v>
                </c:pt>
                <c:pt idx="24">
                  <c:v>СИТТ</c:v>
                </c:pt>
                <c:pt idx="25">
                  <c:v>СТТД</c:v>
                </c:pt>
                <c:pt idx="26">
                  <c:v>ЧАМТ</c:v>
                </c:pt>
                <c:pt idx="27">
                  <c:v>ШАРТ</c:v>
                </c:pt>
                <c:pt idx="28">
                  <c:v>ШТПТ</c:v>
                </c:pt>
                <c:pt idx="29">
                  <c:v>ЮАТ</c:v>
                </c:pt>
                <c:pt idx="30">
                  <c:v>ЯПК</c:v>
                </c:pt>
                <c:pt idx="31">
                  <c:v>ЯПТ</c:v>
                </c:pt>
                <c:pt idx="32">
                  <c:v>Б.прав.К</c:v>
                </c:pt>
              </c:strCache>
            </c:strRef>
          </c:cat>
          <c:val>
            <c:numRef>
              <c:f>Лист1!$B$2:$B$34</c:f>
              <c:numCache>
                <c:formatCode>General</c:formatCode>
                <c:ptCount val="33"/>
                <c:pt idx="0">
                  <c:v>2</c:v>
                </c:pt>
                <c:pt idx="1">
                  <c:v>4</c:v>
                </c:pt>
                <c:pt idx="2">
                  <c:v>5</c:v>
                </c:pt>
                <c:pt idx="3">
                  <c:v>9</c:v>
                </c:pt>
                <c:pt idx="4">
                  <c:v>4</c:v>
                </c:pt>
                <c:pt idx="5">
                  <c:v>0</c:v>
                </c:pt>
                <c:pt idx="6">
                  <c:v>2</c:v>
                </c:pt>
                <c:pt idx="7">
                  <c:v>0</c:v>
                </c:pt>
                <c:pt idx="8">
                  <c:v>2</c:v>
                </c:pt>
                <c:pt idx="9">
                  <c:v>0</c:v>
                </c:pt>
                <c:pt idx="10">
                  <c:v>1</c:v>
                </c:pt>
                <c:pt idx="11">
                  <c:v>1</c:v>
                </c:pt>
                <c:pt idx="12">
                  <c:v>3</c:v>
                </c:pt>
                <c:pt idx="13">
                  <c:v>2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1</c:v>
                </c:pt>
                <c:pt idx="18">
                  <c:v>1</c:v>
                </c:pt>
                <c:pt idx="19">
                  <c:v>3</c:v>
                </c:pt>
                <c:pt idx="20">
                  <c:v>0</c:v>
                </c:pt>
                <c:pt idx="21">
                  <c:v>3</c:v>
                </c:pt>
                <c:pt idx="22">
                  <c:v>3</c:v>
                </c:pt>
                <c:pt idx="23">
                  <c:v>2</c:v>
                </c:pt>
                <c:pt idx="24">
                  <c:v>3</c:v>
                </c:pt>
                <c:pt idx="25">
                  <c:v>0</c:v>
                </c:pt>
                <c:pt idx="26">
                  <c:v>2</c:v>
                </c:pt>
                <c:pt idx="27">
                  <c:v>1</c:v>
                </c:pt>
                <c:pt idx="28">
                  <c:v>2</c:v>
                </c:pt>
                <c:pt idx="29">
                  <c:v>0</c:v>
                </c:pt>
                <c:pt idx="30">
                  <c:v>2</c:v>
                </c:pt>
                <c:pt idx="31">
                  <c:v>5</c:v>
                </c:pt>
                <c:pt idx="3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BB1-4BFF-9E8A-0F398A2A2FF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Лист1!$A$2:$A$34</c:f>
              <c:strCache>
                <c:ptCount val="33"/>
                <c:pt idx="0">
                  <c:v>ААТ</c:v>
                </c:pt>
                <c:pt idx="1">
                  <c:v>АК</c:v>
                </c:pt>
                <c:pt idx="2">
                  <c:v>БИК</c:v>
                </c:pt>
                <c:pt idx="3">
                  <c:v>БМТК</c:v>
                </c:pt>
                <c:pt idx="4">
                  <c:v>Б.пед.К</c:v>
                </c:pt>
                <c:pt idx="5">
                  <c:v>Б.полит.К</c:v>
                </c:pt>
                <c:pt idx="6">
                  <c:v>БСК</c:v>
                </c:pt>
                <c:pt idx="7">
                  <c:v>БМТ</c:v>
                </c:pt>
                <c:pt idx="8">
                  <c:v>БТОП</c:v>
                </c:pt>
                <c:pt idx="9">
                  <c:v>БТПСУ</c:v>
                </c:pt>
                <c:pt idx="10">
                  <c:v>БАМТ</c:v>
                </c:pt>
                <c:pt idx="11">
                  <c:v>ВИТ</c:v>
                </c:pt>
                <c:pt idx="12">
                  <c:v>ВК</c:v>
                </c:pt>
                <c:pt idx="13">
                  <c:v>ВАТ</c:v>
                </c:pt>
                <c:pt idx="14">
                  <c:v>ГГПК</c:v>
                </c:pt>
                <c:pt idx="15">
                  <c:v>ДСХТ</c:v>
                </c:pt>
                <c:pt idx="16">
                  <c:v>КСХТ</c:v>
                </c:pt>
                <c:pt idx="17">
                  <c:v>БТ</c:v>
                </c:pt>
                <c:pt idx="18">
                  <c:v>НК</c:v>
                </c:pt>
                <c:pt idx="19">
                  <c:v>РАТТ</c:v>
                </c:pt>
                <c:pt idx="20">
                  <c:v>РПТ</c:v>
                </c:pt>
                <c:pt idx="21">
                  <c:v>СТАКС</c:v>
                </c:pt>
                <c:pt idx="22">
                  <c:v>СМК</c:v>
                </c:pt>
                <c:pt idx="23">
                  <c:v>СПК</c:v>
                </c:pt>
                <c:pt idx="24">
                  <c:v>СИТТ</c:v>
                </c:pt>
                <c:pt idx="25">
                  <c:v>СТТД</c:v>
                </c:pt>
                <c:pt idx="26">
                  <c:v>ЧАМТ</c:v>
                </c:pt>
                <c:pt idx="27">
                  <c:v>ШАРТ</c:v>
                </c:pt>
                <c:pt idx="28">
                  <c:v>ШТПТ</c:v>
                </c:pt>
                <c:pt idx="29">
                  <c:v>ЮАТ</c:v>
                </c:pt>
                <c:pt idx="30">
                  <c:v>ЯПК</c:v>
                </c:pt>
                <c:pt idx="31">
                  <c:v>ЯПТ</c:v>
                </c:pt>
                <c:pt idx="32">
                  <c:v>Б.прав.К</c:v>
                </c:pt>
              </c:strCache>
            </c:strRef>
          </c:cat>
          <c:val>
            <c:numRef>
              <c:f>Лист1!$C$2:$C$34</c:f>
              <c:numCache>
                <c:formatCode>General</c:formatCode>
                <c:ptCount val="33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BB1-4BFF-9E8A-0F398A2A2FF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Лист1!$A$2:$A$34</c:f>
              <c:strCache>
                <c:ptCount val="33"/>
                <c:pt idx="0">
                  <c:v>ААТ</c:v>
                </c:pt>
                <c:pt idx="1">
                  <c:v>АК</c:v>
                </c:pt>
                <c:pt idx="2">
                  <c:v>БИК</c:v>
                </c:pt>
                <c:pt idx="3">
                  <c:v>БМТК</c:v>
                </c:pt>
                <c:pt idx="4">
                  <c:v>Б.пед.К</c:v>
                </c:pt>
                <c:pt idx="5">
                  <c:v>Б.полит.К</c:v>
                </c:pt>
                <c:pt idx="6">
                  <c:v>БСК</c:v>
                </c:pt>
                <c:pt idx="7">
                  <c:v>БМТ</c:v>
                </c:pt>
                <c:pt idx="8">
                  <c:v>БТОП</c:v>
                </c:pt>
                <c:pt idx="9">
                  <c:v>БТПСУ</c:v>
                </c:pt>
                <c:pt idx="10">
                  <c:v>БАМТ</c:v>
                </c:pt>
                <c:pt idx="11">
                  <c:v>ВИТ</c:v>
                </c:pt>
                <c:pt idx="12">
                  <c:v>ВК</c:v>
                </c:pt>
                <c:pt idx="13">
                  <c:v>ВАТ</c:v>
                </c:pt>
                <c:pt idx="14">
                  <c:v>ГГПК</c:v>
                </c:pt>
                <c:pt idx="15">
                  <c:v>ДСХТ</c:v>
                </c:pt>
                <c:pt idx="16">
                  <c:v>КСХТ</c:v>
                </c:pt>
                <c:pt idx="17">
                  <c:v>БТ</c:v>
                </c:pt>
                <c:pt idx="18">
                  <c:v>НК</c:v>
                </c:pt>
                <c:pt idx="19">
                  <c:v>РАТТ</c:v>
                </c:pt>
                <c:pt idx="20">
                  <c:v>РПТ</c:v>
                </c:pt>
                <c:pt idx="21">
                  <c:v>СТАКС</c:v>
                </c:pt>
                <c:pt idx="22">
                  <c:v>СМК</c:v>
                </c:pt>
                <c:pt idx="23">
                  <c:v>СПК</c:v>
                </c:pt>
                <c:pt idx="24">
                  <c:v>СИТТ</c:v>
                </c:pt>
                <c:pt idx="25">
                  <c:v>СТТД</c:v>
                </c:pt>
                <c:pt idx="26">
                  <c:v>ЧАМТ</c:v>
                </c:pt>
                <c:pt idx="27">
                  <c:v>ШАРТ</c:v>
                </c:pt>
                <c:pt idx="28">
                  <c:v>ШТПТ</c:v>
                </c:pt>
                <c:pt idx="29">
                  <c:v>ЮАТ</c:v>
                </c:pt>
                <c:pt idx="30">
                  <c:v>ЯПК</c:v>
                </c:pt>
                <c:pt idx="31">
                  <c:v>ЯПТ</c:v>
                </c:pt>
                <c:pt idx="32">
                  <c:v>Б.прав.К</c:v>
                </c:pt>
              </c:strCache>
            </c:strRef>
          </c:cat>
          <c:val>
            <c:numRef>
              <c:f>Лист1!$D$2:$D$34</c:f>
              <c:numCache>
                <c:formatCode>General</c:formatCode>
                <c:ptCount val="33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BB1-4BFF-9E8A-0F398A2A2F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9934080"/>
        <c:axId val="69935872"/>
      </c:barChart>
      <c:catAx>
        <c:axId val="69934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 Cond" pitchFamily="34" charset="0"/>
                <a:ea typeface="+mn-ea"/>
                <a:cs typeface="+mn-cs"/>
              </a:defRPr>
            </a:pPr>
            <a:endParaRPr lang="ru-RU"/>
          </a:p>
        </c:txPr>
        <c:crossAx val="69935872"/>
        <c:crosses val="autoZero"/>
        <c:auto val="1"/>
        <c:lblAlgn val="ctr"/>
        <c:lblOffset val="100"/>
        <c:noMultiLvlLbl val="0"/>
      </c:catAx>
      <c:valAx>
        <c:axId val="69935872"/>
        <c:scaling>
          <c:orientation val="minMax"/>
          <c:max val="3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9934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62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Franklin Gothic Medium Cond" pitchFamily="34" charset="0"/>
                <a:ea typeface="+mn-ea"/>
                <a:cs typeface="+mn-cs"/>
              </a:defRPr>
            </a:pPr>
            <a:r>
              <a:rPr lang="ru-RU" sz="1800" b="1" i="0" baseline="0" dirty="0" smtClean="0">
                <a:effectLst/>
                <a:latin typeface="Franklin Gothic Medium Cond" pitchFamily="34" charset="0"/>
              </a:rPr>
              <a:t>Информация  о численности обучающихся, зачисленных на первый курс по программам профессионального обучения, из числа выпускников специальных (коррекционных) образовательных организаций по состоянию на 02.11.2022 г.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62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Franklin Gothic Medium Cond" pitchFamily="34" charset="0"/>
                <a:ea typeface="+mn-ea"/>
                <a:cs typeface="+mn-cs"/>
              </a:defRPr>
            </a:pPr>
            <a:endParaRPr lang="ru-RU" b="1" dirty="0">
              <a:latin typeface="Franklin Gothic Medium Cond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6291675571830975E-2"/>
          <c:y val="0.21130167182929707"/>
          <c:w val="0.95793459932684122"/>
          <c:h val="0.727478358360086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</c:dPt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25-1</a:t>
                    </a:r>
                  </a:p>
                  <a:p>
                    <a:r>
                      <a:rPr lang="en-US" dirty="0" smtClean="0"/>
                      <a:t>2</a:t>
                    </a:r>
                    <a:r>
                      <a:rPr lang="ru-RU" dirty="0" smtClean="0"/>
                      <a:t>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FEA-45F7-B91F-ADAFBAF919BE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8F5-4E56-879D-41D880CE9E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Лист1!$A$2:$A$12</c:f>
              <c:strCache>
                <c:ptCount val="11"/>
                <c:pt idx="0">
                  <c:v>ААТ</c:v>
                </c:pt>
                <c:pt idx="1">
                  <c:v>БСК</c:v>
                </c:pt>
                <c:pt idx="2">
                  <c:v>БТПСУ</c:v>
                </c:pt>
                <c:pt idx="3">
                  <c:v>ВАТ</c:v>
                </c:pt>
                <c:pt idx="4">
                  <c:v>ГГПК</c:v>
                </c:pt>
                <c:pt idx="5">
                  <c:v>РАТТ</c:v>
                </c:pt>
                <c:pt idx="6">
                  <c:v>СТАКС</c:v>
                </c:pt>
                <c:pt idx="7">
                  <c:v>ЧАМТ</c:v>
                </c:pt>
                <c:pt idx="8">
                  <c:v>ШАРТ</c:v>
                </c:pt>
                <c:pt idx="9">
                  <c:v>ВИТ</c:v>
                </c:pt>
                <c:pt idx="10">
                  <c:v>РПТ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6</c:v>
                </c:pt>
                <c:pt idx="1">
                  <c:v>16</c:v>
                </c:pt>
                <c:pt idx="2">
                  <c:v>24</c:v>
                </c:pt>
                <c:pt idx="3">
                  <c:v>4</c:v>
                </c:pt>
                <c:pt idx="4">
                  <c:v>15</c:v>
                </c:pt>
                <c:pt idx="5">
                  <c:v>3</c:v>
                </c:pt>
                <c:pt idx="6">
                  <c:v>17</c:v>
                </c:pt>
                <c:pt idx="7">
                  <c:v>16</c:v>
                </c:pt>
                <c:pt idx="8">
                  <c:v>14</c:v>
                </c:pt>
                <c:pt idx="9">
                  <c:v>15</c:v>
                </c:pt>
                <c:pt idx="10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45A-4060-96FC-8FC97D1B72A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Лист1!$A$2:$A$12</c:f>
              <c:strCache>
                <c:ptCount val="11"/>
                <c:pt idx="0">
                  <c:v>ААТ</c:v>
                </c:pt>
                <c:pt idx="1">
                  <c:v>БСК</c:v>
                </c:pt>
                <c:pt idx="2">
                  <c:v>БТПСУ</c:v>
                </c:pt>
                <c:pt idx="3">
                  <c:v>ВАТ</c:v>
                </c:pt>
                <c:pt idx="4">
                  <c:v>ГГПК</c:v>
                </c:pt>
                <c:pt idx="5">
                  <c:v>РАТТ</c:v>
                </c:pt>
                <c:pt idx="6">
                  <c:v>СТАКС</c:v>
                </c:pt>
                <c:pt idx="7">
                  <c:v>ЧАМТ</c:v>
                </c:pt>
                <c:pt idx="8">
                  <c:v>ШАРТ</c:v>
                </c:pt>
                <c:pt idx="9">
                  <c:v>ВИТ</c:v>
                </c:pt>
                <c:pt idx="10">
                  <c:v>РПТ</c:v>
                </c:pt>
              </c:strCache>
            </c:strRef>
          </c:cat>
          <c:val>
            <c:numRef>
              <c:f>Лист1!$C$2:$C$12</c:f>
              <c:numCache>
                <c:formatCode>General</c:formatCode>
                <c:ptCount val="11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45A-4060-96FC-8FC97D1B72A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Лист1!$A$2:$A$12</c:f>
              <c:strCache>
                <c:ptCount val="11"/>
                <c:pt idx="0">
                  <c:v>ААТ</c:v>
                </c:pt>
                <c:pt idx="1">
                  <c:v>БСК</c:v>
                </c:pt>
                <c:pt idx="2">
                  <c:v>БТПСУ</c:v>
                </c:pt>
                <c:pt idx="3">
                  <c:v>ВАТ</c:v>
                </c:pt>
                <c:pt idx="4">
                  <c:v>ГГПК</c:v>
                </c:pt>
                <c:pt idx="5">
                  <c:v>РАТТ</c:v>
                </c:pt>
                <c:pt idx="6">
                  <c:v>СТАКС</c:v>
                </c:pt>
                <c:pt idx="7">
                  <c:v>ЧАМТ</c:v>
                </c:pt>
                <c:pt idx="8">
                  <c:v>ШАРТ</c:v>
                </c:pt>
                <c:pt idx="9">
                  <c:v>ВИТ</c:v>
                </c:pt>
                <c:pt idx="10">
                  <c:v>РПТ</c:v>
                </c:pt>
              </c:strCache>
            </c:strRef>
          </c:cat>
          <c:val>
            <c:numRef>
              <c:f>Лист1!$D$2:$D$12</c:f>
              <c:numCache>
                <c:formatCode>General</c:formatCode>
                <c:ptCount val="11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45A-4060-96FC-8FC97D1B72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5031680"/>
        <c:axId val="75033216"/>
      </c:barChart>
      <c:catAx>
        <c:axId val="75031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5033216"/>
        <c:crosses val="autoZero"/>
        <c:auto val="1"/>
        <c:lblAlgn val="ctr"/>
        <c:lblOffset val="100"/>
        <c:noMultiLvlLbl val="0"/>
      </c:catAx>
      <c:valAx>
        <c:axId val="75033216"/>
        <c:scaling>
          <c:orientation val="minMax"/>
          <c:max val="26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5031680"/>
        <c:crosses val="autoZero"/>
        <c:crossBetween val="between"/>
        <c:majorUnit val="1"/>
        <c:minorUnit val="1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0" baseline="0" dirty="0" smtClean="0">
                <a:effectLst/>
                <a:latin typeface="Franklin Gothic Medium Cond" panose="020B0606030402020204" pitchFamily="34" charset="0"/>
              </a:rPr>
              <a:t>Информация о студентах, относимых к категории лиц с ограниченными возможностями здоровья или инвалидам, и зачисленных  на первый курс по программам среднего профессионального образования по состоянию на 02.11.2022 г. (очно-заочная форма обучения)</a:t>
            </a:r>
          </a:p>
        </c:rich>
      </c:tx>
      <c:layout>
        <c:manualLayout>
          <c:xMode val="edge"/>
          <c:yMode val="edge"/>
          <c:x val="0.117404140289604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КЦП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БИК</c:v>
                </c:pt>
                <c:pt idx="1">
                  <c:v>Б.Политех.К</c:v>
                </c:pt>
                <c:pt idx="2">
                  <c:v>БМТ</c:v>
                </c:pt>
                <c:pt idx="3">
                  <c:v>БТОП</c:v>
                </c:pt>
                <c:pt idx="4">
                  <c:v>СТТД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15</c:v>
                </c:pt>
                <c:pt idx="1">
                  <c:v>15</c:v>
                </c:pt>
                <c:pt idx="2">
                  <c:v>15</c:v>
                </c:pt>
                <c:pt idx="3">
                  <c:v>15</c:v>
                </c:pt>
                <c:pt idx="4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E4B-4B00-B3CB-6EF0E0DA754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02.11.2022 г.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Lbls>
            <c:dLbl>
              <c:idx val="1"/>
              <c:layout/>
              <c:tx>
                <c:rich>
                  <a:bodyPr/>
                  <a:lstStyle/>
                  <a:p>
                    <a:endParaRPr lang="en-US" b="1" dirty="0" smtClean="0">
                      <a:solidFill>
                        <a:schemeClr val="accent6">
                          <a:lumMod val="75000"/>
                        </a:schemeClr>
                      </a:solidFill>
                    </a:endParaRPr>
                  </a:p>
                  <a:p>
                    <a:r>
                      <a:rPr lang="en-US" b="0" dirty="0" smtClean="0">
                        <a:solidFill>
                          <a:schemeClr val="tx1"/>
                        </a:solidFill>
                      </a:rPr>
                      <a:t>10</a:t>
                    </a:r>
                    <a:endParaRPr lang="en-US" b="0" dirty="0">
                      <a:solidFill>
                        <a:schemeClr val="tx1"/>
                      </a:solidFill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B25-4B41-A5AD-E2C96E423F19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endParaRPr lang="en-US" b="1" dirty="0" smtClean="0">
                      <a:solidFill>
                        <a:schemeClr val="accent6">
                          <a:lumMod val="75000"/>
                        </a:schemeClr>
                      </a:solidFill>
                    </a:endParaRPr>
                  </a:p>
                  <a:p>
                    <a:r>
                      <a:rPr lang="en-US" b="0" dirty="0" smtClean="0">
                        <a:solidFill>
                          <a:schemeClr val="tx1"/>
                        </a:solidFill>
                      </a:rPr>
                      <a:t>11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B25-4B41-A5AD-E2C96E423F19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00B050"/>
                        </a:solidFill>
                      </a:rPr>
                      <a:t>11+1</a:t>
                    </a:r>
                  </a:p>
                  <a:p>
                    <a:r>
                      <a:rPr lang="ru-RU" b="1" dirty="0" smtClean="0">
                        <a:solidFill>
                          <a:srgbClr val="00B050"/>
                        </a:solidFill>
                      </a:rPr>
                      <a:t>12</a:t>
                    </a:r>
                    <a:endParaRPr lang="en-US" b="1" dirty="0">
                      <a:solidFill>
                        <a:srgbClr val="00B050"/>
                      </a:solidFill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БИК</c:v>
                </c:pt>
                <c:pt idx="1">
                  <c:v>Б.Политех.К</c:v>
                </c:pt>
                <c:pt idx="2">
                  <c:v>БМТ</c:v>
                </c:pt>
                <c:pt idx="3">
                  <c:v>БТОП</c:v>
                </c:pt>
                <c:pt idx="4">
                  <c:v>СТТД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15</c:v>
                </c:pt>
                <c:pt idx="1">
                  <c:v>10</c:v>
                </c:pt>
                <c:pt idx="2">
                  <c:v>11</c:v>
                </c:pt>
                <c:pt idx="3">
                  <c:v>15</c:v>
                </c:pt>
                <c:pt idx="4">
                  <c:v>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E4B-4B00-B3CB-6EF0E0DA754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6710144"/>
        <c:axId val="73437568"/>
      </c:barChart>
      <c:catAx>
        <c:axId val="66710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3437568"/>
        <c:crosses val="autoZero"/>
        <c:auto val="1"/>
        <c:lblAlgn val="ctr"/>
        <c:lblOffset val="100"/>
        <c:noMultiLvlLbl val="0"/>
      </c:catAx>
      <c:valAx>
        <c:axId val="73437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6710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 Cond" pitchFamily="34" charset="0"/>
                <a:ea typeface="+mn-ea"/>
                <a:cs typeface="+mn-cs"/>
              </a:defRPr>
            </a:pPr>
            <a:r>
              <a:rPr lang="ru-RU" sz="1800" b="1" i="0" baseline="0" dirty="0" smtClean="0">
                <a:effectLst/>
                <a:latin typeface="Franklin Gothic Medium Cond" pitchFamily="34" charset="0"/>
              </a:rPr>
              <a:t>Информация о студентах, относимых к категории лиц с ограниченными возможностями здоровья или инвалидам, и зачисленных  на первый курс по программам среднего профессионального образования по состоянию на 02.11.2022 г. (заочная форма обучения)</a:t>
            </a:r>
          </a:p>
        </c:rich>
      </c:tx>
      <c:layout>
        <c:manualLayout>
          <c:xMode val="edge"/>
          <c:yMode val="edge"/>
          <c:x val="0.10462191925264798"/>
          <c:y val="1.222697305557030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3979992265785822E-2"/>
          <c:y val="0.16816179654990762"/>
          <c:w val="0.95977687897507868"/>
          <c:h val="0.722584743593796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EE0-4615-A33F-43CF10423F35}"/>
                </c:ext>
              </c:extLst>
            </c:dLbl>
            <c:dLbl>
              <c:idx val="15"/>
              <c:layout/>
              <c:tx>
                <c:rich>
                  <a:bodyPr/>
                  <a:lstStyle/>
                  <a:p>
                    <a:r>
                      <a:rPr lang="en-US" dirty="0"/>
                      <a:t>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EE0-4615-A33F-43CF10423F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Лист1!$A$2:$A$34</c:f>
              <c:strCache>
                <c:ptCount val="33"/>
                <c:pt idx="0">
                  <c:v>ААТ</c:v>
                </c:pt>
                <c:pt idx="1">
                  <c:v>АК</c:v>
                </c:pt>
                <c:pt idx="2">
                  <c:v>БИК</c:v>
                </c:pt>
                <c:pt idx="3">
                  <c:v>БМТК</c:v>
                </c:pt>
                <c:pt idx="4">
                  <c:v>Б.пед.К</c:v>
                </c:pt>
                <c:pt idx="5">
                  <c:v>Б.полит.К</c:v>
                </c:pt>
                <c:pt idx="6">
                  <c:v>БСК</c:v>
                </c:pt>
                <c:pt idx="7">
                  <c:v>БМТ</c:v>
                </c:pt>
                <c:pt idx="8">
                  <c:v>БТОП</c:v>
                </c:pt>
                <c:pt idx="9">
                  <c:v>БТПСУ</c:v>
                </c:pt>
                <c:pt idx="10">
                  <c:v>БАМТ</c:v>
                </c:pt>
                <c:pt idx="11">
                  <c:v>ВИТ</c:v>
                </c:pt>
                <c:pt idx="12">
                  <c:v>ВК</c:v>
                </c:pt>
                <c:pt idx="13">
                  <c:v>ВАТ</c:v>
                </c:pt>
                <c:pt idx="14">
                  <c:v>ГГПК</c:v>
                </c:pt>
                <c:pt idx="15">
                  <c:v>ДСХТ</c:v>
                </c:pt>
                <c:pt idx="16">
                  <c:v>КСХТ</c:v>
                </c:pt>
                <c:pt idx="17">
                  <c:v>БТ</c:v>
                </c:pt>
                <c:pt idx="18">
                  <c:v>НК</c:v>
                </c:pt>
                <c:pt idx="19">
                  <c:v>РАТТ</c:v>
                </c:pt>
                <c:pt idx="20">
                  <c:v>РПТ</c:v>
                </c:pt>
                <c:pt idx="21">
                  <c:v>СТАКС</c:v>
                </c:pt>
                <c:pt idx="22">
                  <c:v>СМК</c:v>
                </c:pt>
                <c:pt idx="23">
                  <c:v>СПК</c:v>
                </c:pt>
                <c:pt idx="24">
                  <c:v>СИТТ</c:v>
                </c:pt>
                <c:pt idx="25">
                  <c:v>СТТД</c:v>
                </c:pt>
                <c:pt idx="26">
                  <c:v>ЧАМТ</c:v>
                </c:pt>
                <c:pt idx="27">
                  <c:v>ШАРТ</c:v>
                </c:pt>
                <c:pt idx="28">
                  <c:v>ШТПТ</c:v>
                </c:pt>
                <c:pt idx="29">
                  <c:v>ЮАТ</c:v>
                </c:pt>
                <c:pt idx="30">
                  <c:v>ЯПК</c:v>
                </c:pt>
                <c:pt idx="31">
                  <c:v>ЯПТ</c:v>
                </c:pt>
                <c:pt idx="32">
                  <c:v>Б.прав.К</c:v>
                </c:pt>
              </c:strCache>
            </c:strRef>
          </c:cat>
          <c:val>
            <c:numRef>
              <c:f>Лист1!$B$2:$B$34</c:f>
              <c:numCache>
                <c:formatCode>General</c:formatCode>
                <c:ptCount val="3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1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BB1-4BFF-9E8A-0F398A2A2FF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Лист1!$A$2:$A$34</c:f>
              <c:strCache>
                <c:ptCount val="33"/>
                <c:pt idx="0">
                  <c:v>ААТ</c:v>
                </c:pt>
                <c:pt idx="1">
                  <c:v>АК</c:v>
                </c:pt>
                <c:pt idx="2">
                  <c:v>БИК</c:v>
                </c:pt>
                <c:pt idx="3">
                  <c:v>БМТК</c:v>
                </c:pt>
                <c:pt idx="4">
                  <c:v>Б.пед.К</c:v>
                </c:pt>
                <c:pt idx="5">
                  <c:v>Б.полит.К</c:v>
                </c:pt>
                <c:pt idx="6">
                  <c:v>БСК</c:v>
                </c:pt>
                <c:pt idx="7">
                  <c:v>БМТ</c:v>
                </c:pt>
                <c:pt idx="8">
                  <c:v>БТОП</c:v>
                </c:pt>
                <c:pt idx="9">
                  <c:v>БТПСУ</c:v>
                </c:pt>
                <c:pt idx="10">
                  <c:v>БАМТ</c:v>
                </c:pt>
                <c:pt idx="11">
                  <c:v>ВИТ</c:v>
                </c:pt>
                <c:pt idx="12">
                  <c:v>ВК</c:v>
                </c:pt>
                <c:pt idx="13">
                  <c:v>ВАТ</c:v>
                </c:pt>
                <c:pt idx="14">
                  <c:v>ГГПК</c:v>
                </c:pt>
                <c:pt idx="15">
                  <c:v>ДСХТ</c:v>
                </c:pt>
                <c:pt idx="16">
                  <c:v>КСХТ</c:v>
                </c:pt>
                <c:pt idx="17">
                  <c:v>БТ</c:v>
                </c:pt>
                <c:pt idx="18">
                  <c:v>НК</c:v>
                </c:pt>
                <c:pt idx="19">
                  <c:v>РАТТ</c:v>
                </c:pt>
                <c:pt idx="20">
                  <c:v>РПТ</c:v>
                </c:pt>
                <c:pt idx="21">
                  <c:v>СТАКС</c:v>
                </c:pt>
                <c:pt idx="22">
                  <c:v>СМК</c:v>
                </c:pt>
                <c:pt idx="23">
                  <c:v>СПК</c:v>
                </c:pt>
                <c:pt idx="24">
                  <c:v>СИТТ</c:v>
                </c:pt>
                <c:pt idx="25">
                  <c:v>СТТД</c:v>
                </c:pt>
                <c:pt idx="26">
                  <c:v>ЧАМТ</c:v>
                </c:pt>
                <c:pt idx="27">
                  <c:v>ШАРТ</c:v>
                </c:pt>
                <c:pt idx="28">
                  <c:v>ШТПТ</c:v>
                </c:pt>
                <c:pt idx="29">
                  <c:v>ЮАТ</c:v>
                </c:pt>
                <c:pt idx="30">
                  <c:v>ЯПК</c:v>
                </c:pt>
                <c:pt idx="31">
                  <c:v>ЯПТ</c:v>
                </c:pt>
                <c:pt idx="32">
                  <c:v>Б.прав.К</c:v>
                </c:pt>
              </c:strCache>
            </c:strRef>
          </c:cat>
          <c:val>
            <c:numRef>
              <c:f>Лист1!$C$2:$C$34</c:f>
              <c:numCache>
                <c:formatCode>General</c:formatCode>
                <c:ptCount val="33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BB1-4BFF-9E8A-0F398A2A2FF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Лист1!$A$2:$A$34</c:f>
              <c:strCache>
                <c:ptCount val="33"/>
                <c:pt idx="0">
                  <c:v>ААТ</c:v>
                </c:pt>
                <c:pt idx="1">
                  <c:v>АК</c:v>
                </c:pt>
                <c:pt idx="2">
                  <c:v>БИК</c:v>
                </c:pt>
                <c:pt idx="3">
                  <c:v>БМТК</c:v>
                </c:pt>
                <c:pt idx="4">
                  <c:v>Б.пед.К</c:v>
                </c:pt>
                <c:pt idx="5">
                  <c:v>Б.полит.К</c:v>
                </c:pt>
                <c:pt idx="6">
                  <c:v>БСК</c:v>
                </c:pt>
                <c:pt idx="7">
                  <c:v>БМТ</c:v>
                </c:pt>
                <c:pt idx="8">
                  <c:v>БТОП</c:v>
                </c:pt>
                <c:pt idx="9">
                  <c:v>БТПСУ</c:v>
                </c:pt>
                <c:pt idx="10">
                  <c:v>БАМТ</c:v>
                </c:pt>
                <c:pt idx="11">
                  <c:v>ВИТ</c:v>
                </c:pt>
                <c:pt idx="12">
                  <c:v>ВК</c:v>
                </c:pt>
                <c:pt idx="13">
                  <c:v>ВАТ</c:v>
                </c:pt>
                <c:pt idx="14">
                  <c:v>ГГПК</c:v>
                </c:pt>
                <c:pt idx="15">
                  <c:v>ДСХТ</c:v>
                </c:pt>
                <c:pt idx="16">
                  <c:v>КСХТ</c:v>
                </c:pt>
                <c:pt idx="17">
                  <c:v>БТ</c:v>
                </c:pt>
                <c:pt idx="18">
                  <c:v>НК</c:v>
                </c:pt>
                <c:pt idx="19">
                  <c:v>РАТТ</c:v>
                </c:pt>
                <c:pt idx="20">
                  <c:v>РПТ</c:v>
                </c:pt>
                <c:pt idx="21">
                  <c:v>СТАКС</c:v>
                </c:pt>
                <c:pt idx="22">
                  <c:v>СМК</c:v>
                </c:pt>
                <c:pt idx="23">
                  <c:v>СПК</c:v>
                </c:pt>
                <c:pt idx="24">
                  <c:v>СИТТ</c:v>
                </c:pt>
                <c:pt idx="25">
                  <c:v>СТТД</c:v>
                </c:pt>
                <c:pt idx="26">
                  <c:v>ЧАМТ</c:v>
                </c:pt>
                <c:pt idx="27">
                  <c:v>ШАРТ</c:v>
                </c:pt>
                <c:pt idx="28">
                  <c:v>ШТПТ</c:v>
                </c:pt>
                <c:pt idx="29">
                  <c:v>ЮАТ</c:v>
                </c:pt>
                <c:pt idx="30">
                  <c:v>ЯПК</c:v>
                </c:pt>
                <c:pt idx="31">
                  <c:v>ЯПТ</c:v>
                </c:pt>
                <c:pt idx="32">
                  <c:v>Б.прав.К</c:v>
                </c:pt>
              </c:strCache>
            </c:strRef>
          </c:cat>
          <c:val>
            <c:numRef>
              <c:f>Лист1!$D$2:$D$34</c:f>
              <c:numCache>
                <c:formatCode>General</c:formatCode>
                <c:ptCount val="33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BB1-4BFF-9E8A-0F398A2A2F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542464"/>
        <c:axId val="48544000"/>
      </c:barChart>
      <c:catAx>
        <c:axId val="48542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 Cond" pitchFamily="34" charset="0"/>
                <a:ea typeface="+mn-ea"/>
                <a:cs typeface="+mn-cs"/>
              </a:defRPr>
            </a:pPr>
            <a:endParaRPr lang="ru-RU"/>
          </a:p>
        </c:txPr>
        <c:crossAx val="48544000"/>
        <c:crosses val="autoZero"/>
        <c:auto val="1"/>
        <c:lblAlgn val="ctr"/>
        <c:lblOffset val="100"/>
        <c:noMultiLvlLbl val="0"/>
      </c:catAx>
      <c:valAx>
        <c:axId val="48544000"/>
        <c:scaling>
          <c:orientation val="minMax"/>
          <c:max val="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8542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72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67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436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616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3717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5105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635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2777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5962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0963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809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8916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3966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7578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698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19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9430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347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53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761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3978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0088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8597C-B713-4549-87C4-738DBE646B7E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635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8597C-B713-4549-87C4-738DBE646B7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03.11.2022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4EAE1-AEF5-4E53-91B2-1A8C23C013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417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AE71CDD8-FBEE-4DBC-AD74-AD9591428F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532" y="265312"/>
            <a:ext cx="1146147" cy="135952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014BC306-779F-44CD-B52E-2C63C8F864FF}"/>
              </a:ext>
            </a:extLst>
          </p:cNvPr>
          <p:cNvSpPr txBox="1"/>
          <p:nvPr/>
        </p:nvSpPr>
        <p:spPr>
          <a:xfrm>
            <a:off x="1806896" y="380602"/>
            <a:ext cx="9184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Franklin Gothic Medium" panose="020B0603020102020204" pitchFamily="34" charset="0"/>
              </a:rPr>
              <a:t>Департамент</a:t>
            </a:r>
            <a:r>
              <a:rPr lang="ru-RU" sz="1600" b="1" dirty="0">
                <a:latin typeface="Franklin Gothic Medium" panose="020B0603020102020204" pitchFamily="34" charset="0"/>
              </a:rPr>
              <a:t> </a:t>
            </a:r>
            <a:r>
              <a:rPr lang="ru-RU" sz="1600" b="1" dirty="0" smtClean="0">
                <a:latin typeface="Franklin Gothic Medium" panose="020B0603020102020204" pitchFamily="34" charset="0"/>
              </a:rPr>
              <a:t>профессионального образования и науки </a:t>
            </a:r>
          </a:p>
          <a:p>
            <a:pPr algn="ctr"/>
            <a:r>
              <a:rPr lang="ru-RU" sz="1600" b="1" dirty="0" smtClean="0">
                <a:latin typeface="Franklin Gothic Medium" panose="020B0603020102020204" pitchFamily="34" charset="0"/>
              </a:rPr>
              <a:t>министерства образования </a:t>
            </a:r>
            <a:r>
              <a:rPr lang="ru-RU" sz="1600" b="1" dirty="0">
                <a:latin typeface="Franklin Gothic Medium" panose="020B0603020102020204" pitchFamily="34" charset="0"/>
              </a:rPr>
              <a:t>Белгородской области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0B4656B0-B30A-4FC3-A895-4B7BB1E53267}"/>
              </a:ext>
            </a:extLst>
          </p:cNvPr>
          <p:cNvSpPr txBox="1"/>
          <p:nvPr/>
        </p:nvSpPr>
        <p:spPr>
          <a:xfrm>
            <a:off x="1656666" y="1873008"/>
            <a:ext cx="95886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О поступлении выпускников общеобразовательных школ из числа инвалидов и лиц с ОВЗ </a:t>
            </a:r>
            <a:r>
              <a:rPr lang="ru-RU" sz="2800" b="1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в </a:t>
            </a:r>
            <a:r>
              <a:rPr lang="ru-RU" sz="2800" b="1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профессиональные образовательные организации области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1163410D-94DC-4352-8F03-7BC3281283A8}"/>
              </a:ext>
            </a:extLst>
          </p:cNvPr>
          <p:cNvSpPr txBox="1"/>
          <p:nvPr/>
        </p:nvSpPr>
        <p:spPr>
          <a:xfrm>
            <a:off x="5222240" y="4881860"/>
            <a:ext cx="6746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/>
              <a:t>Директор ОГАПОУ «Белгородский индустриальный колледж»</a:t>
            </a:r>
          </a:p>
          <a:p>
            <a:pPr algn="r"/>
            <a:r>
              <a:rPr lang="ru-RU" b="1" dirty="0"/>
              <a:t>Шаталов Олег Александрович</a:t>
            </a:r>
          </a:p>
          <a:p>
            <a:pPr algn="r"/>
            <a:r>
              <a:rPr lang="ru-RU" dirty="0" smtClean="0"/>
              <a:t>03.11.202</a:t>
            </a:r>
            <a:r>
              <a:rPr lang="en-US" dirty="0" smtClean="0"/>
              <a:t>2</a:t>
            </a:r>
            <a:r>
              <a:rPr lang="ru-RU" dirty="0" smtClean="0"/>
              <a:t> </a:t>
            </a:r>
            <a:r>
              <a:rPr lang="ru-RU" dirty="0"/>
              <a:t>г.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30DD0D7-82A8-4763-9C7B-70281FD74C06}"/>
              </a:ext>
            </a:extLst>
          </p:cNvPr>
          <p:cNvSpPr txBox="1"/>
          <p:nvPr/>
        </p:nvSpPr>
        <p:spPr>
          <a:xfrm>
            <a:off x="4949853" y="6412404"/>
            <a:ext cx="2722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Franklin Gothic Medium" panose="020B0603020102020204" pitchFamily="34" charset="0"/>
              </a:rPr>
              <a:t>Белгород </a:t>
            </a:r>
            <a:r>
              <a:rPr lang="ru-RU" sz="1200" dirty="0" smtClean="0">
                <a:latin typeface="Franklin Gothic Medium" panose="020B0603020102020204" pitchFamily="34" charset="0"/>
              </a:rPr>
              <a:t>2022 </a:t>
            </a:r>
            <a:r>
              <a:rPr lang="ru-RU" sz="1200" dirty="0">
                <a:latin typeface="Franklin Gothic Medium" panose="020B0603020102020204" pitchFamily="34" charset="0"/>
              </a:rPr>
              <a:t>год</a:t>
            </a:r>
          </a:p>
        </p:txBody>
      </p:sp>
    </p:spTree>
    <p:extLst>
      <p:ext uri="{BB962C8B-B14F-4D97-AF65-F5344CB8AC3E}">
        <p14:creationId xmlns:p14="http://schemas.microsoft.com/office/powerpoint/2010/main" val="1364455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992585532"/>
              </p:ext>
            </p:extLst>
          </p:nvPr>
        </p:nvGraphicFramePr>
        <p:xfrm>
          <a:off x="603681" y="239697"/>
          <a:ext cx="10946167" cy="62321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559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933723248"/>
              </p:ext>
            </p:extLst>
          </p:nvPr>
        </p:nvGraphicFramePr>
        <p:xfrm>
          <a:off x="941033" y="390618"/>
          <a:ext cx="10466773" cy="57477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9531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="" xmlns:a16="http://schemas.microsoft.com/office/drawing/2014/main" id="{9E0E2BA0-29CE-4B24-A7DE-BC168ACF39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79778419"/>
              </p:ext>
            </p:extLst>
          </p:nvPr>
        </p:nvGraphicFramePr>
        <p:xfrm>
          <a:off x="503819" y="543206"/>
          <a:ext cx="10940903" cy="5989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5493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087233699"/>
              </p:ext>
            </p:extLst>
          </p:nvPr>
        </p:nvGraphicFramePr>
        <p:xfrm>
          <a:off x="603681" y="239697"/>
          <a:ext cx="10946167" cy="62321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7378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8136" y="519883"/>
            <a:ext cx="10731260" cy="1773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862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Franklin Gothic Medium Cond" pitchFamily="34" charset="0"/>
                <a:ea typeface="+mn-ea"/>
                <a:cs typeface="+mn-cs"/>
              </a:defRPr>
            </a:pPr>
            <a:r>
              <a:rPr lang="ru-RU" sz="24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Franklin Gothic Medium Cond" pitchFamily="34" charset="0"/>
              </a:rPr>
              <a:t>Анализ мониторинга зачисления студентов с инвалидностью и ОВЗ</a:t>
            </a:r>
          </a:p>
          <a:p>
            <a:pPr algn="ctr">
              <a:defRPr sz="1862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Franklin Gothic Medium Cond" pitchFamily="34" charset="0"/>
                <a:ea typeface="+mn-ea"/>
                <a:cs typeface="+mn-cs"/>
              </a:defRPr>
            </a:pPr>
            <a:r>
              <a:rPr lang="ru-RU" sz="24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Franklin Gothic Medium Cond" pitchFamily="34" charset="0"/>
              </a:rPr>
              <a:t>на </a:t>
            </a:r>
            <a:r>
              <a:rPr lang="ru-RU" sz="24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Franklin Gothic Medium Cond" pitchFamily="34" charset="0"/>
              </a:rPr>
              <a:t>2022-2023 </a:t>
            </a:r>
            <a:r>
              <a:rPr lang="ru-RU" sz="24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Franklin Gothic Medium Cond" pitchFamily="34" charset="0"/>
              </a:rPr>
              <a:t>учебный год</a:t>
            </a:r>
          </a:p>
          <a:p>
            <a:pPr algn="ctr">
              <a:defRPr sz="1862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Franklin Gothic Medium Cond" pitchFamily="34" charset="0"/>
                <a:ea typeface="+mn-ea"/>
                <a:cs typeface="+mn-cs"/>
              </a:defRPr>
            </a:pPr>
            <a:endParaRPr lang="ru-RU" sz="2400" b="1" dirty="0">
              <a:solidFill>
                <a:prstClr val="black">
                  <a:lumMod val="65000"/>
                  <a:lumOff val="35000"/>
                </a:prstClr>
              </a:solidFill>
              <a:latin typeface="Franklin Gothic Medium Cond" pitchFamily="34" charset="0"/>
            </a:endParaRPr>
          </a:p>
          <a:p>
            <a:pPr algn="ctr">
              <a:defRPr sz="1862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Franklin Gothic Medium Cond" pitchFamily="34" charset="0"/>
                <a:ea typeface="+mn-ea"/>
                <a:cs typeface="+mn-cs"/>
              </a:defRPr>
            </a:pPr>
            <a:r>
              <a:rPr lang="ru-RU" sz="1862" b="1" dirty="0">
                <a:solidFill>
                  <a:prstClr val="black">
                    <a:lumMod val="65000"/>
                    <a:lumOff val="3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2022-2023 учебном году обучается 625 студентов из числа инвалидов и лиц с ОВЗ. По сравнению с 2021-2022 годом (583 студента) количество студентов увеличилось на 42 человека.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766449"/>
              </p:ext>
            </p:extLst>
          </p:nvPr>
        </p:nvGraphicFramePr>
        <p:xfrm>
          <a:off x="828136" y="2522088"/>
          <a:ext cx="10541479" cy="33630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70247"/>
                <a:gridCol w="5271232"/>
              </a:tblGrid>
              <a:tr h="0">
                <a:tc>
                  <a:txBody>
                    <a:bodyPr/>
                    <a:lstStyle/>
                    <a:p>
                      <a:pPr indent="4495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курс – 259 чел.: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95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очная форма – 63 чел.;</a:t>
                      </a:r>
                      <a:endParaRPr lang="ru-RU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495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группы 8 вида – 132 чел.;</a:t>
                      </a:r>
                      <a:endParaRPr lang="ru-RU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495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очно-заочная форма – 63 чел.;</a:t>
                      </a:r>
                      <a:endParaRPr lang="ru-RU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495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заочная форма –1 чел.</a:t>
                      </a:r>
                      <a:endParaRPr lang="ru-RU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4495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u="sng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курс – 218 чел.: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95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очная форма –65 чел.;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495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группы 8 вида – 112 чел.;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495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очно-заочная форма – 41чел.;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495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4495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курс – 104 чел.: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95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очная форма – 69 чел.;</a:t>
                      </a:r>
                      <a:endParaRPr lang="ru-RU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495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очно-заочная форма – 35 чел.;</a:t>
                      </a:r>
                      <a:endParaRPr lang="ru-RU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495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4495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курс – 44 чел.: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95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очная форма – 44 чел.;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495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очно-заочная – не выпуска.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495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0430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2208</TotalTime>
  <Words>322</Words>
  <Application>Microsoft Office PowerPoint</Application>
  <PresentationFormat>Произвольный</PresentationFormat>
  <Paragraphs>55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Олейникова Светлана Александровна</dc:creator>
  <cp:lastModifiedBy>Помогаева Екатерина Геннадьевна</cp:lastModifiedBy>
  <cp:revision>158</cp:revision>
  <cp:lastPrinted>2022-08-19T05:54:21Z</cp:lastPrinted>
  <dcterms:created xsi:type="dcterms:W3CDTF">2020-07-02T09:34:24Z</dcterms:created>
  <dcterms:modified xsi:type="dcterms:W3CDTF">2022-11-03T08:41:13Z</dcterms:modified>
</cp:coreProperties>
</file>