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8" r:id="rId5"/>
    <p:sldId id="260" r:id="rId6"/>
    <p:sldId id="262" r:id="rId7"/>
    <p:sldId id="263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 02.11.2022 г. (очная 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C0D-4923-AF7A-201CDC26BDDC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C0D-4923-AF7A-201CDC26BDDC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0D-4923-AF7A-201CDC26BDD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0D-4923-AF7A-201CDC26B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3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0</c:v>
                </c:pt>
                <c:pt idx="30">
                  <c:v>2</c:v>
                </c:pt>
                <c:pt idx="31">
                  <c:v>5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934080"/>
        <c:axId val="69935872"/>
      </c:barChart>
      <c:catAx>
        <c:axId val="6993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69935872"/>
        <c:crosses val="autoZero"/>
        <c:auto val="1"/>
        <c:lblAlgn val="ctr"/>
        <c:lblOffset val="100"/>
        <c:noMultiLvlLbl val="0"/>
      </c:catAx>
      <c:valAx>
        <c:axId val="69935872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93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состоянию на 02.11.2022 г.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6291675571830975E-2"/>
          <c:y val="0.21130167182929707"/>
          <c:w val="0.95793459932684122"/>
          <c:h val="0.72747835836008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25-1</a:t>
                    </a:r>
                  </a:p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</c:v>
                </c:pt>
                <c:pt idx="1">
                  <c:v>16</c:v>
                </c:pt>
                <c:pt idx="2">
                  <c:v>24</c:v>
                </c:pt>
                <c:pt idx="3">
                  <c:v>4</c:v>
                </c:pt>
                <c:pt idx="4">
                  <c:v>15</c:v>
                </c:pt>
                <c:pt idx="5">
                  <c:v>3</c:v>
                </c:pt>
                <c:pt idx="6">
                  <c:v>17</c:v>
                </c:pt>
                <c:pt idx="7">
                  <c:v>16</c:v>
                </c:pt>
                <c:pt idx="8">
                  <c:v>14</c:v>
                </c:pt>
                <c:pt idx="9">
                  <c:v>15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031680"/>
        <c:axId val="75033216"/>
      </c:barChart>
      <c:catAx>
        <c:axId val="7503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033216"/>
        <c:crosses val="autoZero"/>
        <c:auto val="1"/>
        <c:lblAlgn val="ctr"/>
        <c:lblOffset val="100"/>
        <c:noMultiLvlLbl val="0"/>
      </c:catAx>
      <c:valAx>
        <c:axId val="75033216"/>
        <c:scaling>
          <c:orientation val="minMax"/>
          <c:max val="2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031680"/>
        <c:crosses val="autoZero"/>
        <c:crossBetween val="between"/>
        <c:majorUnit val="1"/>
        <c:minorUnit val="1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02.11.2022 г. (очно-заочная форма обучения)</a:t>
            </a: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КЦП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02.11.2022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endParaRPr lang="en-US" b="1" dirty="0" smtClean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  <a:p>
                    <a:r>
                      <a:rPr lang="en-US" b="0" dirty="0" smtClean="0">
                        <a:solidFill>
                          <a:schemeClr val="tx1"/>
                        </a:solidFill>
                      </a:rPr>
                      <a:t>10</a:t>
                    </a:r>
                    <a:endParaRPr lang="en-US" b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25-4B41-A5AD-E2C96E423F1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endParaRPr lang="en-US" b="1" dirty="0" smtClean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  <a:p>
                    <a:r>
                      <a:rPr lang="en-US" b="0" dirty="0" smtClean="0">
                        <a:solidFill>
                          <a:schemeClr val="tx1"/>
                        </a:solidFill>
                      </a:rPr>
                      <a:t>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25-4B41-A5AD-E2C96E423F1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</a:rPr>
                      <a:t>11+1</a:t>
                    </a:r>
                  </a:p>
                  <a:p>
                    <a:r>
                      <a:rPr lang="ru-RU" b="1" dirty="0" smtClean="0">
                        <a:solidFill>
                          <a:srgbClr val="00B050"/>
                        </a:solidFill>
                      </a:rPr>
                      <a:t>12</a:t>
                    </a:r>
                    <a:endParaRPr lang="en-US" b="1" dirty="0">
                      <a:solidFill>
                        <a:srgbClr val="00B05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11</c:v>
                </c:pt>
                <c:pt idx="3">
                  <c:v>15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6710144"/>
        <c:axId val="73437568"/>
      </c:barChart>
      <c:catAx>
        <c:axId val="6671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437568"/>
        <c:crosses val="autoZero"/>
        <c:auto val="1"/>
        <c:lblAlgn val="ctr"/>
        <c:lblOffset val="100"/>
        <c:noMultiLvlLbl val="0"/>
      </c:catAx>
      <c:valAx>
        <c:axId val="7343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1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02.11.2022 г. (заочная 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42464"/>
        <c:axId val="48544000"/>
      </c:barChart>
      <c:catAx>
        <c:axId val="4854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48544000"/>
        <c:crosses val="autoZero"/>
        <c:auto val="1"/>
        <c:lblAlgn val="ctr"/>
        <c:lblOffset val="100"/>
        <c:noMultiLvlLbl val="0"/>
      </c:catAx>
      <c:valAx>
        <c:axId val="48544000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4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16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7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1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35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77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96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0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6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57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9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1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2" y="265312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14BC306-779F-44CD-B52E-2C63C8F864FF}"/>
              </a:ext>
            </a:extLst>
          </p:cNvPr>
          <p:cNvSpPr txBox="1"/>
          <p:nvPr/>
        </p:nvSpPr>
        <p:spPr>
          <a:xfrm>
            <a:off x="1806896" y="380602"/>
            <a:ext cx="918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Департамент</a:t>
            </a:r>
            <a:r>
              <a:rPr lang="ru-RU" sz="1600" b="1" dirty="0">
                <a:latin typeface="Franklin Gothic Medium" panose="020B0603020102020204" pitchFamily="34" charset="0"/>
              </a:rPr>
              <a:t> </a:t>
            </a:r>
            <a:r>
              <a:rPr lang="ru-RU" sz="1600" b="1" dirty="0" smtClean="0">
                <a:latin typeface="Franklin Gothic Medium" panose="020B0603020102020204" pitchFamily="34" charset="0"/>
              </a:rPr>
              <a:t>профессионального образования и науки </a:t>
            </a:r>
          </a:p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министерства образования </a:t>
            </a:r>
            <a:r>
              <a:rPr lang="ru-RU" sz="1600" b="1" dirty="0">
                <a:latin typeface="Franklin Gothic Medium" panose="020B0603020102020204" pitchFamily="34" charset="0"/>
              </a:rPr>
              <a:t>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4656B0-B30A-4FC3-A895-4B7BB1E53267}"/>
              </a:ext>
            </a:extLst>
          </p:cNvPr>
          <p:cNvSpPr txBox="1"/>
          <p:nvPr/>
        </p:nvSpPr>
        <p:spPr>
          <a:xfrm>
            <a:off x="1656666" y="1873008"/>
            <a:ext cx="9588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поступлении выпускников общеобразовательных школ из числа инвалидов и лиц с ОВЗ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профессиональные образовательные организации области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03.11.202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</a:t>
            </a:r>
            <a:r>
              <a:rPr lang="ru-RU" sz="1200" dirty="0" smtClean="0">
                <a:latin typeface="Franklin Gothic Medium" panose="020B0603020102020204" pitchFamily="34" charset="0"/>
              </a:rPr>
              <a:t>2022 </a:t>
            </a:r>
            <a:r>
              <a:rPr lang="ru-RU" sz="1200" dirty="0">
                <a:latin typeface="Franklin Gothic Medium" panose="020B06030201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92585532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33723248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9778419"/>
              </p:ext>
            </p:extLst>
          </p:nvPr>
        </p:nvGraphicFramePr>
        <p:xfrm>
          <a:off x="503819" y="543206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87233699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37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8136" y="519883"/>
            <a:ext cx="10731260" cy="177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Анализ мониторинга зачисления студентов с инвалидностью и ОВЗ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на </a:t>
            </a: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2022-2023 </a:t>
            </a:r>
            <a:r>
              <a:rPr lang="ru-RU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</a:rPr>
              <a:t>учебный год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sz="2400" b="1" dirty="0">
              <a:solidFill>
                <a:prstClr val="black">
                  <a:lumMod val="65000"/>
                  <a:lumOff val="35000"/>
                </a:prstClr>
              </a:solidFill>
              <a:latin typeface="Franklin Gothic Medium Cond" pitchFamily="34" charset="0"/>
            </a:endParaRP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62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2022-2023 учебном году обучается 625 студентов из числа инвалидов и лиц с ОВЗ. По сравнению с 2021-2022 годом (583 студента) количество студентов увеличилось на 42 человека.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66449"/>
              </p:ext>
            </p:extLst>
          </p:nvPr>
        </p:nvGraphicFramePr>
        <p:xfrm>
          <a:off x="828136" y="2522088"/>
          <a:ext cx="10541479" cy="3363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0247"/>
                <a:gridCol w="5271232"/>
              </a:tblGrid>
              <a:tr h="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 – 259 чел.: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– 63 чел.;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8 вида – 132 чел.;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очно-заочная форма – 63 чел.;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форма –1 чел.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 – 218 чел.: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–65 чел.;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8 вида – 112 чел.;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очно-заочная форма – 41чел.;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 – 104 чел.: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– 69 чел.;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очно-заочная форма – 35 чел.;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курс – 44 чел.: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форма – 44 чел.;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очно-заочная – не выпуска.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43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322</Words>
  <Application>Microsoft Office PowerPoint</Application>
  <PresentationFormat>Произвольный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158</cp:revision>
  <cp:lastPrinted>2022-08-19T05:54:21Z</cp:lastPrinted>
  <dcterms:created xsi:type="dcterms:W3CDTF">2020-07-02T09:34:24Z</dcterms:created>
  <dcterms:modified xsi:type="dcterms:W3CDTF">2022-11-03T08:41:13Z</dcterms:modified>
</cp:coreProperties>
</file>